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3" r:id="rId6"/>
    <p:sldId id="265" r:id="rId7"/>
    <p:sldId id="266" r:id="rId8"/>
    <p:sldId id="261" r:id="rId9"/>
    <p:sldId id="262" r:id="rId10"/>
    <p:sldId id="267" r:id="rId11"/>
    <p:sldId id="263" r:id="rId12"/>
    <p:sldId id="264" r:id="rId13"/>
    <p:sldId id="269" r:id="rId14"/>
    <p:sldId id="270" r:id="rId15"/>
    <p:sldId id="271" r:id="rId16"/>
    <p:sldId id="26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B821"/>
    <a:srgbClr val="90CEF2"/>
    <a:srgbClr val="B6D9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A9FEB-58B4-40F1-A4BF-40C2FC5B2B88}"/>
              </a:ext>
            </a:extLst>
          </p:cNvPr>
          <p:cNvSpPr>
            <a:spLocks noGrp="1"/>
          </p:cNvSpPr>
          <p:nvPr>
            <p:ph type="ctrTitle"/>
          </p:nvPr>
        </p:nvSpPr>
        <p:spPr>
          <a:xfrm>
            <a:off x="1524000" y="681645"/>
            <a:ext cx="9144000" cy="1398530"/>
          </a:xfrm>
        </p:spPr>
        <p:txBody>
          <a:bodyPr anchor="b">
            <a:normAutofit/>
          </a:bodyPr>
          <a:lstStyle>
            <a:lvl1pPr algn="ctr">
              <a:defRPr sz="4800" b="1">
                <a:latin typeface="Arial" panose="020B0604020202020204" pitchFamily="34" charset="0"/>
                <a:cs typeface="Arial" panose="020B0604020202020204" pitchFamily="34" charset="0"/>
              </a:defRPr>
            </a:lvl1pPr>
          </a:lstStyle>
          <a:p>
            <a:r>
              <a:rPr lang="en-US" dirty="0"/>
              <a:t>Click to edit Master title style</a:t>
            </a:r>
            <a:endParaRPr lang="en-CA" dirty="0"/>
          </a:p>
        </p:txBody>
      </p:sp>
      <p:sp>
        <p:nvSpPr>
          <p:cNvPr id="3" name="Subtitle 2">
            <a:extLst>
              <a:ext uri="{FF2B5EF4-FFF2-40B4-BE49-F238E27FC236}">
                <a16:creationId xmlns:a16="http://schemas.microsoft.com/office/drawing/2014/main" id="{087EFDA1-5612-45C8-84F6-C02C11CBE806}"/>
              </a:ext>
            </a:extLst>
          </p:cNvPr>
          <p:cNvSpPr>
            <a:spLocks noGrp="1"/>
          </p:cNvSpPr>
          <p:nvPr>
            <p:ph type="subTitle" idx="1"/>
          </p:nvPr>
        </p:nvSpPr>
        <p:spPr>
          <a:xfrm>
            <a:off x="1524000" y="2313565"/>
            <a:ext cx="9144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CA" dirty="0"/>
          </a:p>
        </p:txBody>
      </p:sp>
    </p:spTree>
    <p:extLst>
      <p:ext uri="{BB962C8B-B14F-4D97-AF65-F5344CB8AC3E}">
        <p14:creationId xmlns:p14="http://schemas.microsoft.com/office/powerpoint/2010/main" val="144570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100E4-047B-4A31-AAA5-BD6C981EC88F}"/>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DC2A1B9A-21B8-4DEF-91DF-1D6033D0C75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67080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7E78B-2D63-4326-A26C-14C4AD6B4201}"/>
              </a:ext>
            </a:extLst>
          </p:cNvPr>
          <p:cNvSpPr>
            <a:spLocks noGrp="1"/>
          </p:cNvSpPr>
          <p:nvPr>
            <p:ph type="title"/>
          </p:nvPr>
        </p:nvSpPr>
        <p:spPr>
          <a:xfrm>
            <a:off x="831850" y="188510"/>
            <a:ext cx="10515600" cy="2852737"/>
          </a:xfrm>
        </p:spPr>
        <p:txBody>
          <a:bodyPr anchor="b">
            <a:normAutofit/>
          </a:bodyPr>
          <a:lstStyle>
            <a:lvl1pPr>
              <a:defRPr sz="5400"/>
            </a:lvl1pPr>
          </a:lstStyle>
          <a:p>
            <a:r>
              <a:rPr lang="en-US" dirty="0"/>
              <a:t>Click to edit Master title style</a:t>
            </a:r>
            <a:endParaRPr lang="en-CA" dirty="0"/>
          </a:p>
        </p:txBody>
      </p:sp>
      <p:sp>
        <p:nvSpPr>
          <p:cNvPr id="3" name="Text Placeholder 2">
            <a:extLst>
              <a:ext uri="{FF2B5EF4-FFF2-40B4-BE49-F238E27FC236}">
                <a16:creationId xmlns:a16="http://schemas.microsoft.com/office/drawing/2014/main" id="{C815272D-47ED-43F9-817D-D63AFD179B22}"/>
              </a:ext>
            </a:extLst>
          </p:cNvPr>
          <p:cNvSpPr>
            <a:spLocks noGrp="1"/>
          </p:cNvSpPr>
          <p:nvPr>
            <p:ph type="body" idx="1"/>
          </p:nvPr>
        </p:nvSpPr>
        <p:spPr>
          <a:xfrm>
            <a:off x="831850" y="336490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72879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F0FF4-CA9C-4F58-AF49-146BA670682C}"/>
              </a:ext>
            </a:extLst>
          </p:cNvPr>
          <p:cNvSpPr>
            <a:spLocks noGrp="1"/>
          </p:cNvSpPr>
          <p:nvPr>
            <p:ph type="title"/>
          </p:nvPr>
        </p:nvSpPr>
        <p:spPr/>
        <p:txBody>
          <a:bodyPr/>
          <a:lstStyle>
            <a:lvl1pPr>
              <a:defRPr>
                <a:solidFill>
                  <a:schemeClr val="accent6">
                    <a:lumMod val="75000"/>
                    <a:lumOff val="25000"/>
                  </a:schemeClr>
                </a:solidFill>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967B5935-5D6A-460B-B65C-690937C70505}"/>
              </a:ext>
            </a:extLst>
          </p:cNvPr>
          <p:cNvSpPr>
            <a:spLocks noGrp="1"/>
          </p:cNvSpPr>
          <p:nvPr>
            <p:ph sz="half" idx="1"/>
          </p:nvPr>
        </p:nvSpPr>
        <p:spPr>
          <a:xfrm>
            <a:off x="838200" y="1825625"/>
            <a:ext cx="5181600" cy="2837815"/>
          </a:xfrm>
        </p:spPr>
        <p:txBody>
          <a:bodyPr/>
          <a:lstStyle>
            <a:lvl1pPr>
              <a:defRPr>
                <a:solidFill>
                  <a:schemeClr val="accent6">
                    <a:lumMod val="75000"/>
                    <a:lumOff val="25000"/>
                  </a:schemeClr>
                </a:solidFill>
              </a:defRPr>
            </a:lvl1pPr>
            <a:lvl2pPr>
              <a:defRPr>
                <a:solidFill>
                  <a:schemeClr val="accent6">
                    <a:lumMod val="75000"/>
                    <a:lumOff val="25000"/>
                  </a:schemeClr>
                </a:solidFill>
              </a:defRPr>
            </a:lvl2pPr>
            <a:lvl3pPr>
              <a:defRPr>
                <a:solidFill>
                  <a:schemeClr val="accent6">
                    <a:lumMod val="75000"/>
                    <a:lumOff val="25000"/>
                  </a:schemeClr>
                </a:solidFill>
              </a:defRPr>
            </a:lvl3pPr>
            <a:lvl4pPr>
              <a:defRPr>
                <a:solidFill>
                  <a:schemeClr val="accent6">
                    <a:lumMod val="75000"/>
                    <a:lumOff val="25000"/>
                  </a:schemeClr>
                </a:solidFill>
              </a:defRPr>
            </a:lvl4pPr>
            <a:lvl5pPr>
              <a:defRPr>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Content Placeholder 3">
            <a:extLst>
              <a:ext uri="{FF2B5EF4-FFF2-40B4-BE49-F238E27FC236}">
                <a16:creationId xmlns:a16="http://schemas.microsoft.com/office/drawing/2014/main" id="{44370814-42AA-4B4A-8611-3CF596C2928E}"/>
              </a:ext>
            </a:extLst>
          </p:cNvPr>
          <p:cNvSpPr>
            <a:spLocks noGrp="1"/>
          </p:cNvSpPr>
          <p:nvPr>
            <p:ph sz="half" idx="2"/>
          </p:nvPr>
        </p:nvSpPr>
        <p:spPr>
          <a:xfrm>
            <a:off x="6172200" y="1825625"/>
            <a:ext cx="5181600" cy="2716952"/>
          </a:xfrm>
        </p:spPr>
        <p:txBody>
          <a:bodyPr/>
          <a:lstStyle>
            <a:lvl1pPr>
              <a:defRPr>
                <a:solidFill>
                  <a:schemeClr val="accent6">
                    <a:lumMod val="75000"/>
                    <a:lumOff val="25000"/>
                  </a:schemeClr>
                </a:solidFill>
              </a:defRPr>
            </a:lvl1pPr>
            <a:lvl2pPr>
              <a:defRPr>
                <a:solidFill>
                  <a:schemeClr val="accent6">
                    <a:lumMod val="75000"/>
                    <a:lumOff val="25000"/>
                  </a:schemeClr>
                </a:solidFill>
              </a:defRPr>
            </a:lvl2pPr>
            <a:lvl3pPr>
              <a:defRPr>
                <a:solidFill>
                  <a:schemeClr val="accent6">
                    <a:lumMod val="75000"/>
                    <a:lumOff val="25000"/>
                  </a:schemeClr>
                </a:solidFill>
              </a:defRPr>
            </a:lvl3pPr>
            <a:lvl4pPr>
              <a:defRPr>
                <a:solidFill>
                  <a:schemeClr val="accent6">
                    <a:lumMod val="75000"/>
                    <a:lumOff val="25000"/>
                  </a:schemeClr>
                </a:solidFill>
              </a:defRPr>
            </a:lvl4pPr>
            <a:lvl5pPr>
              <a:defRPr>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1394387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26495-54A0-4F8E-9191-E5B7BD7C105D}"/>
              </a:ext>
            </a:extLst>
          </p:cNvPr>
          <p:cNvSpPr>
            <a:spLocks noGrp="1"/>
          </p:cNvSpPr>
          <p:nvPr>
            <p:ph type="title"/>
          </p:nvPr>
        </p:nvSpPr>
        <p:spPr>
          <a:xfrm>
            <a:off x="839788" y="365125"/>
            <a:ext cx="10515600" cy="1325563"/>
          </a:xfrm>
        </p:spPr>
        <p:txBody>
          <a:bodyPr/>
          <a:lstStyle>
            <a:lvl1pPr>
              <a:defRPr>
                <a:solidFill>
                  <a:schemeClr val="accent6">
                    <a:lumMod val="75000"/>
                    <a:lumOff val="25000"/>
                  </a:schemeClr>
                </a:solidFill>
              </a:defRPr>
            </a:lvl1pPr>
          </a:lstStyle>
          <a:p>
            <a:r>
              <a:rPr lang="en-US" dirty="0"/>
              <a:t>Click to edit Master title style</a:t>
            </a:r>
            <a:endParaRPr lang="en-CA" dirty="0"/>
          </a:p>
        </p:txBody>
      </p:sp>
      <p:sp>
        <p:nvSpPr>
          <p:cNvPr id="3" name="Text Placeholder 2">
            <a:extLst>
              <a:ext uri="{FF2B5EF4-FFF2-40B4-BE49-F238E27FC236}">
                <a16:creationId xmlns:a16="http://schemas.microsoft.com/office/drawing/2014/main" id="{BED7B6CB-DB8C-456A-8C35-5A5394B73ADF}"/>
              </a:ext>
            </a:extLst>
          </p:cNvPr>
          <p:cNvSpPr>
            <a:spLocks noGrp="1"/>
          </p:cNvSpPr>
          <p:nvPr>
            <p:ph type="body" idx="1"/>
          </p:nvPr>
        </p:nvSpPr>
        <p:spPr>
          <a:xfrm>
            <a:off x="839788" y="1681163"/>
            <a:ext cx="5157787" cy="823912"/>
          </a:xfrm>
        </p:spPr>
        <p:txBody>
          <a:bodyPr anchor="b"/>
          <a:lstStyle>
            <a:lvl1pPr marL="0" indent="0">
              <a:buNone/>
              <a:defRPr sz="2400" b="1">
                <a:solidFill>
                  <a:schemeClr val="accent6">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812F9D2E-AC27-423F-BC20-F4CECE7B987F}"/>
              </a:ext>
            </a:extLst>
          </p:cNvPr>
          <p:cNvSpPr>
            <a:spLocks noGrp="1"/>
          </p:cNvSpPr>
          <p:nvPr>
            <p:ph sz="half" idx="2"/>
          </p:nvPr>
        </p:nvSpPr>
        <p:spPr>
          <a:xfrm>
            <a:off x="839788" y="2505075"/>
            <a:ext cx="5157787" cy="2158365"/>
          </a:xfrm>
        </p:spPr>
        <p:txBody>
          <a:bodyPr/>
          <a:lstStyle>
            <a:lvl1pPr>
              <a:defRPr>
                <a:solidFill>
                  <a:schemeClr val="accent6">
                    <a:lumMod val="75000"/>
                    <a:lumOff val="25000"/>
                  </a:schemeClr>
                </a:solidFill>
              </a:defRPr>
            </a:lvl1pPr>
            <a:lvl2pPr>
              <a:defRPr>
                <a:solidFill>
                  <a:schemeClr val="accent6">
                    <a:lumMod val="75000"/>
                    <a:lumOff val="25000"/>
                  </a:schemeClr>
                </a:solidFill>
              </a:defRPr>
            </a:lvl2pPr>
            <a:lvl3pPr>
              <a:defRPr>
                <a:solidFill>
                  <a:schemeClr val="accent6">
                    <a:lumMod val="75000"/>
                    <a:lumOff val="25000"/>
                  </a:schemeClr>
                </a:solidFill>
              </a:defRPr>
            </a:lvl3pPr>
            <a:lvl4pPr>
              <a:defRPr>
                <a:solidFill>
                  <a:schemeClr val="accent6">
                    <a:lumMod val="75000"/>
                    <a:lumOff val="25000"/>
                  </a:schemeClr>
                </a:solidFill>
              </a:defRPr>
            </a:lvl4pPr>
            <a:lvl5pPr>
              <a:defRPr>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5" name="Text Placeholder 4">
            <a:extLst>
              <a:ext uri="{FF2B5EF4-FFF2-40B4-BE49-F238E27FC236}">
                <a16:creationId xmlns:a16="http://schemas.microsoft.com/office/drawing/2014/main" id="{711EF133-B8A6-45F4-873F-71FB65290C2D}"/>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6">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7E779AB3-7778-4B78-959C-8BC592CA821D}"/>
              </a:ext>
            </a:extLst>
          </p:cNvPr>
          <p:cNvSpPr>
            <a:spLocks noGrp="1"/>
          </p:cNvSpPr>
          <p:nvPr>
            <p:ph sz="quarter" idx="4"/>
          </p:nvPr>
        </p:nvSpPr>
        <p:spPr>
          <a:xfrm>
            <a:off x="6172200" y="2505075"/>
            <a:ext cx="5183188" cy="2158365"/>
          </a:xfrm>
        </p:spPr>
        <p:txBody>
          <a:bodyPr/>
          <a:lstStyle>
            <a:lvl1pPr>
              <a:defRPr>
                <a:solidFill>
                  <a:schemeClr val="accent6">
                    <a:lumMod val="75000"/>
                    <a:lumOff val="25000"/>
                  </a:schemeClr>
                </a:solidFill>
              </a:defRPr>
            </a:lvl1pPr>
            <a:lvl2pPr>
              <a:defRPr>
                <a:solidFill>
                  <a:schemeClr val="accent6">
                    <a:lumMod val="75000"/>
                    <a:lumOff val="25000"/>
                  </a:schemeClr>
                </a:solidFill>
              </a:defRPr>
            </a:lvl2pPr>
            <a:lvl3pPr>
              <a:defRPr>
                <a:solidFill>
                  <a:schemeClr val="accent6">
                    <a:lumMod val="75000"/>
                    <a:lumOff val="25000"/>
                  </a:schemeClr>
                </a:solidFill>
              </a:defRPr>
            </a:lvl3pPr>
            <a:lvl4pPr>
              <a:defRPr>
                <a:solidFill>
                  <a:schemeClr val="accent6">
                    <a:lumMod val="75000"/>
                    <a:lumOff val="25000"/>
                  </a:schemeClr>
                </a:solidFill>
              </a:defRPr>
            </a:lvl4pPr>
            <a:lvl5pPr>
              <a:defRPr>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1993998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86F3A-F3DB-43EF-87F9-705346D14C30}"/>
              </a:ext>
            </a:extLst>
          </p:cNvPr>
          <p:cNvSpPr>
            <a:spLocks noGrp="1"/>
          </p:cNvSpPr>
          <p:nvPr>
            <p:ph type="title"/>
          </p:nvPr>
        </p:nvSpPr>
        <p:spPr/>
        <p:txBody>
          <a:bodyPr/>
          <a:lstStyle>
            <a:lvl1pPr>
              <a:defRPr>
                <a:solidFill>
                  <a:schemeClr val="accent6">
                    <a:lumMod val="75000"/>
                    <a:lumOff val="25000"/>
                  </a:schemeClr>
                </a:solidFill>
              </a:defRPr>
            </a:lvl1pPr>
          </a:lstStyle>
          <a:p>
            <a:r>
              <a:rPr lang="en-US" dirty="0"/>
              <a:t>Click to edit Master title style</a:t>
            </a:r>
            <a:endParaRPr lang="en-CA" dirty="0"/>
          </a:p>
        </p:txBody>
      </p:sp>
    </p:spTree>
    <p:extLst>
      <p:ext uri="{BB962C8B-B14F-4D97-AF65-F5344CB8AC3E}">
        <p14:creationId xmlns:p14="http://schemas.microsoft.com/office/powerpoint/2010/main" val="2665939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34C9111-7583-4F60-ABCD-0F8EAF04A1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141048"/>
            <a:ext cx="12192000" cy="2716952"/>
          </a:xfrm>
          <a:prstGeom prst="rect">
            <a:avLst/>
          </a:prstGeom>
        </p:spPr>
      </p:pic>
    </p:spTree>
    <p:extLst>
      <p:ext uri="{BB962C8B-B14F-4D97-AF65-F5344CB8AC3E}">
        <p14:creationId xmlns:p14="http://schemas.microsoft.com/office/powerpoint/2010/main" val="1683343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981EE-3A19-4F56-8465-F1B043839C8F}"/>
              </a:ext>
            </a:extLst>
          </p:cNvPr>
          <p:cNvSpPr>
            <a:spLocks noGrp="1"/>
          </p:cNvSpPr>
          <p:nvPr>
            <p:ph type="title"/>
          </p:nvPr>
        </p:nvSpPr>
        <p:spPr>
          <a:xfrm>
            <a:off x="839788" y="457200"/>
            <a:ext cx="3932237" cy="1600200"/>
          </a:xfrm>
        </p:spPr>
        <p:txBody>
          <a:bodyPr anchor="b"/>
          <a:lstStyle>
            <a:lvl1pPr>
              <a:defRPr sz="3200">
                <a:solidFill>
                  <a:schemeClr val="accent6">
                    <a:lumMod val="75000"/>
                    <a:lumOff val="25000"/>
                  </a:schemeClr>
                </a:solidFill>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1F2F10CB-DFF3-4CE8-B00F-2D411DBA020D}"/>
              </a:ext>
            </a:extLst>
          </p:cNvPr>
          <p:cNvSpPr>
            <a:spLocks noGrp="1"/>
          </p:cNvSpPr>
          <p:nvPr>
            <p:ph idx="1"/>
          </p:nvPr>
        </p:nvSpPr>
        <p:spPr>
          <a:xfrm>
            <a:off x="5183188" y="987426"/>
            <a:ext cx="6172200" cy="3667702"/>
          </a:xfrm>
        </p:spPr>
        <p:txBody>
          <a:bodyPr/>
          <a:lstStyle>
            <a:lvl1pPr>
              <a:defRPr sz="3200">
                <a:solidFill>
                  <a:schemeClr val="accent6">
                    <a:lumMod val="75000"/>
                    <a:lumOff val="25000"/>
                  </a:schemeClr>
                </a:solidFill>
              </a:defRPr>
            </a:lvl1pPr>
            <a:lvl2pPr>
              <a:defRPr sz="2800">
                <a:solidFill>
                  <a:schemeClr val="accent6">
                    <a:lumMod val="75000"/>
                    <a:lumOff val="25000"/>
                  </a:schemeClr>
                </a:solidFill>
              </a:defRPr>
            </a:lvl2pPr>
            <a:lvl3pPr>
              <a:defRPr sz="2400">
                <a:solidFill>
                  <a:schemeClr val="accent6">
                    <a:lumMod val="75000"/>
                    <a:lumOff val="25000"/>
                  </a:schemeClr>
                </a:solidFill>
              </a:defRPr>
            </a:lvl3pPr>
            <a:lvl4pPr>
              <a:defRPr sz="2000">
                <a:solidFill>
                  <a:schemeClr val="accent6">
                    <a:lumMod val="75000"/>
                    <a:lumOff val="25000"/>
                  </a:schemeClr>
                </a:solidFill>
              </a:defRPr>
            </a:lvl4pPr>
            <a:lvl5pPr>
              <a:defRPr sz="2000">
                <a:solidFill>
                  <a:schemeClr val="accent6">
                    <a:lumMod val="75000"/>
                    <a:lumOff val="25000"/>
                  </a:schemeClr>
                </a:solidFill>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Text Placeholder 3">
            <a:extLst>
              <a:ext uri="{FF2B5EF4-FFF2-40B4-BE49-F238E27FC236}">
                <a16:creationId xmlns:a16="http://schemas.microsoft.com/office/drawing/2014/main" id="{A21BE31A-B0D8-4A14-857A-24C2898D65DE}"/>
              </a:ext>
            </a:extLst>
          </p:cNvPr>
          <p:cNvSpPr>
            <a:spLocks noGrp="1"/>
          </p:cNvSpPr>
          <p:nvPr>
            <p:ph type="body" sz="half" idx="2"/>
          </p:nvPr>
        </p:nvSpPr>
        <p:spPr>
          <a:xfrm>
            <a:off x="839788" y="2057400"/>
            <a:ext cx="3932237" cy="2597727"/>
          </a:xfrm>
        </p:spPr>
        <p:txBody>
          <a:bodyPr/>
          <a:lstStyle>
            <a:lvl1pPr marL="0" indent="0">
              <a:buNone/>
              <a:defRPr sz="1600">
                <a:solidFill>
                  <a:schemeClr val="accent6">
                    <a:lumMod val="75000"/>
                    <a:lumOff val="2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58707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DD04C-F659-4795-87F6-A313FC0BC1C6}"/>
              </a:ext>
            </a:extLst>
          </p:cNvPr>
          <p:cNvSpPr>
            <a:spLocks noGrp="1"/>
          </p:cNvSpPr>
          <p:nvPr>
            <p:ph type="title"/>
          </p:nvPr>
        </p:nvSpPr>
        <p:spPr>
          <a:xfrm>
            <a:off x="839788" y="457200"/>
            <a:ext cx="3932237" cy="1600200"/>
          </a:xfrm>
        </p:spPr>
        <p:txBody>
          <a:bodyPr anchor="b"/>
          <a:lstStyle>
            <a:lvl1pPr>
              <a:defRPr sz="3200">
                <a:solidFill>
                  <a:schemeClr val="accent6">
                    <a:lumMod val="75000"/>
                    <a:lumOff val="25000"/>
                  </a:schemeClr>
                </a:solidFill>
              </a:defRPr>
            </a:lvl1pPr>
          </a:lstStyle>
          <a:p>
            <a:r>
              <a:rPr lang="en-US" dirty="0"/>
              <a:t>Click to edit Master title style</a:t>
            </a:r>
            <a:endParaRPr lang="en-CA" dirty="0"/>
          </a:p>
        </p:txBody>
      </p:sp>
      <p:sp>
        <p:nvSpPr>
          <p:cNvPr id="3" name="Picture Placeholder 2">
            <a:extLst>
              <a:ext uri="{FF2B5EF4-FFF2-40B4-BE49-F238E27FC236}">
                <a16:creationId xmlns:a16="http://schemas.microsoft.com/office/drawing/2014/main" id="{7C1F94D4-42EC-40DC-AFC3-5B527B6E25B8}"/>
              </a:ext>
            </a:extLst>
          </p:cNvPr>
          <p:cNvSpPr>
            <a:spLocks noGrp="1"/>
          </p:cNvSpPr>
          <p:nvPr>
            <p:ph type="pic" idx="1"/>
          </p:nvPr>
        </p:nvSpPr>
        <p:spPr>
          <a:xfrm>
            <a:off x="5183188" y="987426"/>
            <a:ext cx="6172200" cy="3692640"/>
          </a:xfrm>
        </p:spPr>
        <p:txBody>
          <a:bodyPr/>
          <a:lstStyle>
            <a:lvl1pPr marL="0" indent="0">
              <a:buNone/>
              <a:defRPr sz="3200">
                <a:solidFill>
                  <a:schemeClr val="accent6">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a:extLst>
              <a:ext uri="{FF2B5EF4-FFF2-40B4-BE49-F238E27FC236}">
                <a16:creationId xmlns:a16="http://schemas.microsoft.com/office/drawing/2014/main" id="{8E0A515D-7643-42E5-A3C6-23860B67A9E4}"/>
              </a:ext>
            </a:extLst>
          </p:cNvPr>
          <p:cNvSpPr>
            <a:spLocks noGrp="1"/>
          </p:cNvSpPr>
          <p:nvPr>
            <p:ph type="body" sz="half" idx="2"/>
          </p:nvPr>
        </p:nvSpPr>
        <p:spPr>
          <a:xfrm>
            <a:off x="839788" y="2057400"/>
            <a:ext cx="3932237" cy="2622665"/>
          </a:xfrm>
        </p:spPr>
        <p:txBody>
          <a:bodyPr/>
          <a:lstStyle>
            <a:lvl1pPr marL="0" indent="0">
              <a:buNone/>
              <a:defRPr sz="1600">
                <a:solidFill>
                  <a:schemeClr val="accent6">
                    <a:lumMod val="75000"/>
                    <a:lumOff val="2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293800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A3EFF-1D91-4223-B62E-59381B469099}"/>
              </a:ext>
            </a:extLst>
          </p:cNvPr>
          <p:cNvSpPr>
            <a:spLocks noGrp="1"/>
          </p:cNvSpPr>
          <p:nvPr>
            <p:ph type="title"/>
          </p:nvPr>
        </p:nvSpPr>
        <p:spPr/>
        <p:txBody>
          <a:bodyPr/>
          <a:lstStyle>
            <a:lvl1pPr>
              <a:defRPr>
                <a:solidFill>
                  <a:schemeClr val="accent6">
                    <a:lumMod val="75000"/>
                    <a:lumOff val="25000"/>
                  </a:schemeClr>
                </a:solidFill>
              </a:defRPr>
            </a:lvl1pPr>
          </a:lstStyle>
          <a:p>
            <a:r>
              <a:rPr lang="en-US" dirty="0"/>
              <a:t>Click to edit Master title style</a:t>
            </a:r>
            <a:endParaRPr lang="en-CA" dirty="0"/>
          </a:p>
        </p:txBody>
      </p:sp>
      <p:sp>
        <p:nvSpPr>
          <p:cNvPr id="3" name="Vertical Text Placeholder 2">
            <a:extLst>
              <a:ext uri="{FF2B5EF4-FFF2-40B4-BE49-F238E27FC236}">
                <a16:creationId xmlns:a16="http://schemas.microsoft.com/office/drawing/2014/main" id="{7A085805-05F1-4975-B7DE-0D2CF0181715}"/>
              </a:ext>
            </a:extLst>
          </p:cNvPr>
          <p:cNvSpPr>
            <a:spLocks noGrp="1"/>
          </p:cNvSpPr>
          <p:nvPr>
            <p:ph type="body" orient="vert" idx="1"/>
          </p:nvPr>
        </p:nvSpPr>
        <p:spPr>
          <a:xfrm>
            <a:off x="838200" y="1825625"/>
            <a:ext cx="10515600" cy="2530244"/>
          </a:xfrm>
        </p:spPr>
        <p:txBody>
          <a:bodyPr vert="eaVert"/>
          <a:lstStyle>
            <a:lvl1pPr>
              <a:defRPr sz="1800">
                <a:solidFill>
                  <a:schemeClr val="accent6">
                    <a:lumMod val="75000"/>
                    <a:lumOff val="25000"/>
                  </a:schemeClr>
                </a:solidFill>
              </a:defRPr>
            </a:lvl1pPr>
            <a:lvl2pPr>
              <a:defRPr sz="1800">
                <a:solidFill>
                  <a:schemeClr val="accent6">
                    <a:lumMod val="75000"/>
                    <a:lumOff val="25000"/>
                  </a:schemeClr>
                </a:solidFill>
              </a:defRPr>
            </a:lvl2pPr>
            <a:lvl3pPr>
              <a:defRPr sz="1800">
                <a:solidFill>
                  <a:schemeClr val="accent6">
                    <a:lumMod val="75000"/>
                    <a:lumOff val="25000"/>
                  </a:schemeClr>
                </a:solidFill>
              </a:defRPr>
            </a:lvl3pPr>
            <a:lvl4pPr>
              <a:defRPr sz="1800">
                <a:solidFill>
                  <a:schemeClr val="accent6">
                    <a:lumMod val="75000"/>
                    <a:lumOff val="25000"/>
                  </a:schemeClr>
                </a:solidFill>
              </a:defRPr>
            </a:lvl4pPr>
            <a:lvl5pPr>
              <a:defRPr sz="1800">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215222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02FBFA-B779-4C6E-B23F-6D5A5EFA4F9B}"/>
              </a:ext>
            </a:extLst>
          </p:cNvPr>
          <p:cNvSpPr>
            <a:spLocks noGrp="1"/>
          </p:cNvSpPr>
          <p:nvPr>
            <p:ph type="title" orient="vert"/>
          </p:nvPr>
        </p:nvSpPr>
        <p:spPr>
          <a:xfrm>
            <a:off x="8724900" y="365125"/>
            <a:ext cx="2628900" cy="4215188"/>
          </a:xfrm>
        </p:spPr>
        <p:txBody>
          <a:bodyPr vert="eaVert"/>
          <a:lstStyle>
            <a:lvl1pPr>
              <a:defRPr>
                <a:solidFill>
                  <a:schemeClr val="accent6">
                    <a:lumMod val="75000"/>
                    <a:lumOff val="25000"/>
                  </a:schemeClr>
                </a:solidFill>
              </a:defRPr>
            </a:lvl1pPr>
          </a:lstStyle>
          <a:p>
            <a:r>
              <a:rPr lang="en-US" dirty="0"/>
              <a:t>Click to edit Master title style</a:t>
            </a:r>
            <a:endParaRPr lang="en-CA" dirty="0"/>
          </a:p>
        </p:txBody>
      </p:sp>
      <p:sp>
        <p:nvSpPr>
          <p:cNvPr id="3" name="Vertical Text Placeholder 2">
            <a:extLst>
              <a:ext uri="{FF2B5EF4-FFF2-40B4-BE49-F238E27FC236}">
                <a16:creationId xmlns:a16="http://schemas.microsoft.com/office/drawing/2014/main" id="{FEAC5AF7-EA3C-4CCA-915E-1A95FC9634A0}"/>
              </a:ext>
            </a:extLst>
          </p:cNvPr>
          <p:cNvSpPr>
            <a:spLocks noGrp="1"/>
          </p:cNvSpPr>
          <p:nvPr>
            <p:ph type="body" orient="vert" idx="1"/>
          </p:nvPr>
        </p:nvSpPr>
        <p:spPr>
          <a:xfrm>
            <a:off x="838200" y="365125"/>
            <a:ext cx="7734300" cy="4215188"/>
          </a:xfrm>
        </p:spPr>
        <p:txBody>
          <a:bodyPr vert="eaVert"/>
          <a:lstStyle>
            <a:lvl1pPr>
              <a:defRPr>
                <a:solidFill>
                  <a:schemeClr val="accent6">
                    <a:lumMod val="75000"/>
                    <a:lumOff val="25000"/>
                  </a:schemeClr>
                </a:solidFill>
              </a:defRPr>
            </a:lvl1pPr>
            <a:lvl2pPr>
              <a:defRPr>
                <a:solidFill>
                  <a:schemeClr val="accent6">
                    <a:lumMod val="75000"/>
                    <a:lumOff val="25000"/>
                  </a:schemeClr>
                </a:solidFill>
              </a:defRPr>
            </a:lvl2pPr>
            <a:lvl3pPr>
              <a:defRPr>
                <a:solidFill>
                  <a:schemeClr val="accent6">
                    <a:lumMod val="75000"/>
                    <a:lumOff val="25000"/>
                  </a:schemeClr>
                </a:solidFill>
              </a:defRPr>
            </a:lvl3pPr>
            <a:lvl4pPr>
              <a:defRPr>
                <a:solidFill>
                  <a:schemeClr val="accent6">
                    <a:lumMod val="75000"/>
                    <a:lumOff val="25000"/>
                  </a:schemeClr>
                </a:solidFill>
              </a:defRPr>
            </a:lvl4pPr>
            <a:lvl5pPr>
              <a:defRPr>
                <a:solidFill>
                  <a:schemeClr val="accent6">
                    <a:lumMod val="75000"/>
                    <a:lumOff val="2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236253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196305-0778-4B4B-AB1C-830F0C5A76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CA" dirty="0"/>
          </a:p>
        </p:txBody>
      </p:sp>
      <p:sp>
        <p:nvSpPr>
          <p:cNvPr id="3" name="Text Placeholder 2">
            <a:extLst>
              <a:ext uri="{FF2B5EF4-FFF2-40B4-BE49-F238E27FC236}">
                <a16:creationId xmlns:a16="http://schemas.microsoft.com/office/drawing/2014/main" id="{72FDEAAB-C5CF-43EF-AACF-90214C4607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pic>
        <p:nvPicPr>
          <p:cNvPr id="9" name="Picture 8">
            <a:extLst>
              <a:ext uri="{FF2B5EF4-FFF2-40B4-BE49-F238E27FC236}">
                <a16:creationId xmlns:a16="http://schemas.microsoft.com/office/drawing/2014/main" id="{FD63DACB-F0D5-49E4-8AD7-2E06828F11C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4141048"/>
            <a:ext cx="12192000" cy="2716952"/>
          </a:xfrm>
          <a:prstGeom prst="rect">
            <a:avLst/>
          </a:prstGeom>
        </p:spPr>
      </p:pic>
    </p:spTree>
    <p:extLst>
      <p:ext uri="{BB962C8B-B14F-4D97-AF65-F5344CB8AC3E}">
        <p14:creationId xmlns:p14="http://schemas.microsoft.com/office/powerpoint/2010/main" val="3951180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8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hyperlink" Target="mailto:draftbylaw@laclabichecounty.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5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8DDFD-8BF7-4B64-8212-15D50C920C58}"/>
              </a:ext>
            </a:extLst>
          </p:cNvPr>
          <p:cNvSpPr>
            <a:spLocks noGrp="1"/>
          </p:cNvSpPr>
          <p:nvPr>
            <p:ph type="ctrTitle"/>
          </p:nvPr>
        </p:nvSpPr>
        <p:spPr>
          <a:xfrm>
            <a:off x="162302" y="996039"/>
            <a:ext cx="10061196" cy="2635051"/>
          </a:xfrm>
        </p:spPr>
        <p:txBody>
          <a:bodyPr>
            <a:noAutofit/>
          </a:bodyPr>
          <a:lstStyle/>
          <a:p>
            <a:pPr algn="l"/>
            <a:r>
              <a:rPr lang="en-US" sz="6600" dirty="0">
                <a:solidFill>
                  <a:schemeClr val="accent6">
                    <a:lumMod val="75000"/>
                    <a:lumOff val="25000"/>
                  </a:schemeClr>
                </a:solidFill>
              </a:rPr>
              <a:t>Environmental </a:t>
            </a:r>
            <a:br>
              <a:rPr lang="en-US" sz="6600" dirty="0">
                <a:solidFill>
                  <a:schemeClr val="accent6">
                    <a:lumMod val="75000"/>
                    <a:lumOff val="25000"/>
                  </a:schemeClr>
                </a:solidFill>
              </a:rPr>
            </a:br>
            <a:r>
              <a:rPr lang="en-US" sz="6600" dirty="0">
                <a:solidFill>
                  <a:schemeClr val="accent6">
                    <a:lumMod val="75000"/>
                    <a:lumOff val="25000"/>
                  </a:schemeClr>
                </a:solidFill>
              </a:rPr>
              <a:t>Reserve Bylaw Highlights</a:t>
            </a:r>
            <a:endParaRPr lang="en-CA" sz="6600" dirty="0">
              <a:solidFill>
                <a:schemeClr val="accent6">
                  <a:lumMod val="75000"/>
                  <a:lumOff val="25000"/>
                </a:schemeClr>
              </a:solidFill>
            </a:endParaRPr>
          </a:p>
        </p:txBody>
      </p:sp>
      <p:pic>
        <p:nvPicPr>
          <p:cNvPr id="11" name="Picture 10">
            <a:extLst>
              <a:ext uri="{FF2B5EF4-FFF2-40B4-BE49-F238E27FC236}">
                <a16:creationId xmlns:a16="http://schemas.microsoft.com/office/drawing/2014/main" id="{E3F2B9E7-EF6C-40F5-97E6-FA17FBE9C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932" y="5631025"/>
            <a:ext cx="2727556" cy="689173"/>
          </a:xfrm>
          <a:prstGeom prst="rect">
            <a:avLst/>
          </a:prstGeom>
        </p:spPr>
      </p:pic>
      <p:sp>
        <p:nvSpPr>
          <p:cNvPr id="3" name="TextBox 2">
            <a:extLst>
              <a:ext uri="{FF2B5EF4-FFF2-40B4-BE49-F238E27FC236}">
                <a16:creationId xmlns:a16="http://schemas.microsoft.com/office/drawing/2014/main" id="{770293B7-5847-407F-BB18-D3327BD5DF4C}"/>
              </a:ext>
            </a:extLst>
          </p:cNvPr>
          <p:cNvSpPr txBox="1"/>
          <p:nvPr/>
        </p:nvSpPr>
        <p:spPr>
          <a:xfrm>
            <a:off x="324201" y="3976382"/>
            <a:ext cx="4788490" cy="646331"/>
          </a:xfrm>
          <a:prstGeom prst="rect">
            <a:avLst/>
          </a:prstGeom>
          <a:noFill/>
        </p:spPr>
        <p:txBody>
          <a:bodyPr wrap="none" rtlCol="0">
            <a:spAutoFit/>
          </a:bodyPr>
          <a:lstStyle/>
          <a:p>
            <a:r>
              <a:rPr lang="en-US" i="1" dirty="0"/>
              <a:t>Prepared by Planning and Development and </a:t>
            </a:r>
          </a:p>
          <a:p>
            <a:r>
              <a:rPr lang="en-US" i="1" dirty="0"/>
              <a:t>Environmental Services</a:t>
            </a:r>
            <a:endParaRPr lang="en-CA" i="1" dirty="0"/>
          </a:p>
        </p:txBody>
      </p:sp>
    </p:spTree>
    <p:extLst>
      <p:ext uri="{BB962C8B-B14F-4D97-AF65-F5344CB8AC3E}">
        <p14:creationId xmlns:p14="http://schemas.microsoft.com/office/powerpoint/2010/main" val="421951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A0509-2460-4BFD-B49C-975C2B37CD9E}"/>
              </a:ext>
            </a:extLst>
          </p:cNvPr>
          <p:cNvSpPr>
            <a:spLocks noGrp="1"/>
          </p:cNvSpPr>
          <p:nvPr>
            <p:ph type="title"/>
          </p:nvPr>
        </p:nvSpPr>
        <p:spPr/>
        <p:txBody>
          <a:bodyPr>
            <a:normAutofit fontScale="90000"/>
          </a:bodyPr>
          <a:lstStyle/>
          <a:p>
            <a:pPr algn="ctr"/>
            <a:r>
              <a:rPr lang="en-US" dirty="0">
                <a:solidFill>
                  <a:schemeClr val="accent6">
                    <a:lumMod val="75000"/>
                    <a:lumOff val="25000"/>
                  </a:schemeClr>
                </a:solidFill>
              </a:rPr>
              <a:t>What is the purpose of Environmental Reserve Lands?</a:t>
            </a:r>
            <a:endParaRPr lang="en-CA" dirty="0">
              <a:solidFill>
                <a:schemeClr val="accent6">
                  <a:lumMod val="75000"/>
                  <a:lumOff val="25000"/>
                </a:schemeClr>
              </a:solidFill>
            </a:endParaRPr>
          </a:p>
        </p:txBody>
      </p:sp>
      <p:sp>
        <p:nvSpPr>
          <p:cNvPr id="3" name="Content Placeholder 2">
            <a:extLst>
              <a:ext uri="{FF2B5EF4-FFF2-40B4-BE49-F238E27FC236}">
                <a16:creationId xmlns:a16="http://schemas.microsoft.com/office/drawing/2014/main" id="{0F497649-8A5A-4B32-90C4-2EB6E48A55AC}"/>
              </a:ext>
            </a:extLst>
          </p:cNvPr>
          <p:cNvSpPr>
            <a:spLocks noGrp="1"/>
          </p:cNvSpPr>
          <p:nvPr>
            <p:ph idx="1"/>
          </p:nvPr>
        </p:nvSpPr>
        <p:spPr>
          <a:xfrm>
            <a:off x="4288933" y="1766470"/>
            <a:ext cx="7561976" cy="4351338"/>
          </a:xfrm>
        </p:spPr>
        <p:txBody>
          <a:bodyPr/>
          <a:lstStyle/>
          <a:p>
            <a:endParaRPr lang="en-US" dirty="0">
              <a:solidFill>
                <a:schemeClr val="accent6">
                  <a:lumMod val="75000"/>
                  <a:lumOff val="25000"/>
                </a:schemeClr>
              </a:solidFill>
            </a:endParaRPr>
          </a:p>
          <a:p>
            <a:pPr marL="0" indent="0">
              <a:buNone/>
            </a:pPr>
            <a:r>
              <a:rPr lang="en-CA" dirty="0">
                <a:solidFill>
                  <a:schemeClr val="accent6">
                    <a:lumMod val="75000"/>
                    <a:lumOff val="25000"/>
                  </a:schemeClr>
                </a:solidFill>
              </a:rPr>
              <a:t>County owned Environmental Reserve [ER] lands are intended to protect the natural environment, protect people and property from hazardous conditions (e.g. flooding) and provide public access to or along lakes and rivers.</a:t>
            </a:r>
          </a:p>
        </p:txBody>
      </p:sp>
      <p:pic>
        <p:nvPicPr>
          <p:cNvPr id="4" name="Picture 3">
            <a:extLst>
              <a:ext uri="{FF2B5EF4-FFF2-40B4-BE49-F238E27FC236}">
                <a16:creationId xmlns:a16="http://schemas.microsoft.com/office/drawing/2014/main" id="{8169114C-2666-4E65-A1E3-833907F99CA4}"/>
              </a:ext>
            </a:extLst>
          </p:cNvPr>
          <p:cNvPicPr>
            <a:picLocks noChangeAspect="1"/>
          </p:cNvPicPr>
          <p:nvPr/>
        </p:nvPicPr>
        <p:blipFill>
          <a:blip r:embed="rId2"/>
          <a:stretch>
            <a:fillRect/>
          </a:stretch>
        </p:blipFill>
        <p:spPr>
          <a:xfrm>
            <a:off x="341091" y="1690688"/>
            <a:ext cx="3717726" cy="3679762"/>
          </a:xfrm>
          <a:prstGeom prst="rect">
            <a:avLst/>
          </a:prstGeom>
          <a:ln w="38100">
            <a:solidFill>
              <a:srgbClr val="008ACE"/>
            </a:solidFill>
          </a:ln>
        </p:spPr>
      </p:pic>
    </p:spTree>
    <p:extLst>
      <p:ext uri="{BB962C8B-B14F-4D97-AF65-F5344CB8AC3E}">
        <p14:creationId xmlns:p14="http://schemas.microsoft.com/office/powerpoint/2010/main" val="94432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6374C-DBD2-44C7-9717-73C627C1B874}"/>
              </a:ext>
            </a:extLst>
          </p:cNvPr>
          <p:cNvSpPr>
            <a:spLocks noGrp="1"/>
          </p:cNvSpPr>
          <p:nvPr>
            <p:ph type="title"/>
          </p:nvPr>
        </p:nvSpPr>
        <p:spPr>
          <a:xfrm>
            <a:off x="802991" y="105844"/>
            <a:ext cx="10586018" cy="482367"/>
          </a:xfrm>
        </p:spPr>
        <p:txBody>
          <a:bodyPr>
            <a:normAutofit fontScale="90000"/>
          </a:bodyPr>
          <a:lstStyle/>
          <a:p>
            <a:pPr algn="ctr"/>
            <a:r>
              <a:rPr lang="en-US" dirty="0"/>
              <a:t>Existing Regulations:</a:t>
            </a:r>
            <a:endParaRPr lang="en-CA" dirty="0"/>
          </a:p>
        </p:txBody>
      </p:sp>
      <p:sp>
        <p:nvSpPr>
          <p:cNvPr id="4" name="Text Placeholder 3">
            <a:extLst>
              <a:ext uri="{FF2B5EF4-FFF2-40B4-BE49-F238E27FC236}">
                <a16:creationId xmlns:a16="http://schemas.microsoft.com/office/drawing/2014/main" id="{BC8BFA9D-B40C-47CE-BC55-4729DACEA88C}"/>
              </a:ext>
            </a:extLst>
          </p:cNvPr>
          <p:cNvSpPr>
            <a:spLocks noGrp="1"/>
          </p:cNvSpPr>
          <p:nvPr>
            <p:ph type="body" sz="half" idx="2"/>
          </p:nvPr>
        </p:nvSpPr>
        <p:spPr>
          <a:xfrm>
            <a:off x="2755243" y="588211"/>
            <a:ext cx="9141288" cy="4776891"/>
          </a:xfrm>
        </p:spPr>
        <p:txBody>
          <a:bodyPr>
            <a:normAutofit/>
          </a:bodyPr>
          <a:lstStyle/>
          <a:p>
            <a:r>
              <a:rPr lang="en-US" dirty="0"/>
              <a:t>Section 671(1) of the </a:t>
            </a:r>
            <a:r>
              <a:rPr lang="en-US" i="1" dirty="0">
                <a:solidFill>
                  <a:schemeClr val="accent5"/>
                </a:solidFill>
              </a:rPr>
              <a:t>Municipal Government Act </a:t>
            </a:r>
            <a:r>
              <a:rPr lang="en-US" dirty="0"/>
              <a:t>states that:  environmental reserve must be left in its natural state or be used as a public park.</a:t>
            </a:r>
          </a:p>
          <a:p>
            <a:r>
              <a:rPr lang="en-US" dirty="0"/>
              <a:t>Section 676 (1) of the </a:t>
            </a:r>
            <a:r>
              <a:rPr lang="en-US" i="1" dirty="0">
                <a:solidFill>
                  <a:schemeClr val="accent5"/>
                </a:solidFill>
              </a:rPr>
              <a:t>Municipal Government Act </a:t>
            </a:r>
            <a:r>
              <a:rPr lang="en-US" dirty="0"/>
              <a:t>states that: a council may by bylaw, after giving notice in accordance with section 606 and holding a public hearing in accordance with section 230</a:t>
            </a:r>
          </a:p>
          <a:p>
            <a:r>
              <a:rPr lang="en-US" dirty="0"/>
              <a:t>          (a) use an environmental reserve for a purpose not specified in section 671(1)</a:t>
            </a:r>
          </a:p>
          <a:p>
            <a:r>
              <a:rPr lang="en-US" dirty="0"/>
              <a:t>   </a:t>
            </a:r>
          </a:p>
          <a:p>
            <a:r>
              <a:rPr lang="en-US" dirty="0"/>
              <a:t>Section C1.13 of </a:t>
            </a:r>
            <a:r>
              <a:rPr lang="en-US" dirty="0">
                <a:solidFill>
                  <a:schemeClr val="accent5"/>
                </a:solidFill>
              </a:rPr>
              <a:t>Lac La Biche County’s Land Use Bylaw 17-004 </a:t>
            </a:r>
            <a:r>
              <a:rPr lang="en-US" dirty="0"/>
              <a:t>states that: no encroachment on environmental reserve land shall be permitted.</a:t>
            </a:r>
          </a:p>
          <a:p>
            <a:endParaRPr lang="en-US" dirty="0"/>
          </a:p>
          <a:p>
            <a:r>
              <a:rPr lang="en-US" dirty="0">
                <a:solidFill>
                  <a:schemeClr val="accent5"/>
                </a:solidFill>
              </a:rPr>
              <a:t>Lac La Biche County’s Riparian Setback Matrix Policy PI-63-003 </a:t>
            </a:r>
            <a:r>
              <a:rPr lang="en-US" dirty="0"/>
              <a:t>recognizes the need to prevent deleterious substances from entering waterbodies with the implementation of municipal policy and in accordance with provincial legislation for long-term watershed sustainability.</a:t>
            </a:r>
          </a:p>
          <a:p>
            <a:r>
              <a:rPr lang="en-US" dirty="0">
                <a:solidFill>
                  <a:schemeClr val="accent5"/>
                </a:solidFill>
              </a:rPr>
              <a:t>Lac La Biche County’s Environmental Reserve Encroachment Policy PI-63-004 </a:t>
            </a:r>
            <a:r>
              <a:rPr lang="en-US" dirty="0"/>
              <a:t>deems it appropriate to deal with encroachments on environmental reserve in a consistent manner that protects the integrity of the natural environment and the specific intent of the environmental reserve designation.</a:t>
            </a:r>
          </a:p>
          <a:p>
            <a:endParaRPr lang="en-US" dirty="0"/>
          </a:p>
          <a:p>
            <a:endParaRPr lang="en-CA" dirty="0"/>
          </a:p>
        </p:txBody>
      </p:sp>
      <p:pic>
        <p:nvPicPr>
          <p:cNvPr id="5" name="Picture 4">
            <a:extLst>
              <a:ext uri="{FF2B5EF4-FFF2-40B4-BE49-F238E27FC236}">
                <a16:creationId xmlns:a16="http://schemas.microsoft.com/office/drawing/2014/main" id="{2924755E-8809-4743-9E68-D71391C99220}"/>
              </a:ext>
            </a:extLst>
          </p:cNvPr>
          <p:cNvPicPr>
            <a:picLocks noChangeAspect="1"/>
          </p:cNvPicPr>
          <p:nvPr/>
        </p:nvPicPr>
        <p:blipFill>
          <a:blip r:embed="rId2"/>
          <a:stretch>
            <a:fillRect/>
          </a:stretch>
        </p:blipFill>
        <p:spPr>
          <a:xfrm>
            <a:off x="358427" y="281522"/>
            <a:ext cx="1955456" cy="2422752"/>
          </a:xfrm>
          <a:prstGeom prst="rect">
            <a:avLst/>
          </a:prstGeom>
          <a:ln>
            <a:solidFill>
              <a:schemeClr val="accent6"/>
            </a:solidFill>
          </a:ln>
        </p:spPr>
      </p:pic>
      <p:pic>
        <p:nvPicPr>
          <p:cNvPr id="7" name="Picture 6">
            <a:extLst>
              <a:ext uri="{FF2B5EF4-FFF2-40B4-BE49-F238E27FC236}">
                <a16:creationId xmlns:a16="http://schemas.microsoft.com/office/drawing/2014/main" id="{A59B0604-731F-4812-BB54-7E1D30E63326}"/>
              </a:ext>
            </a:extLst>
          </p:cNvPr>
          <p:cNvPicPr>
            <a:picLocks noChangeAspect="1"/>
          </p:cNvPicPr>
          <p:nvPr/>
        </p:nvPicPr>
        <p:blipFill>
          <a:blip r:embed="rId3"/>
          <a:stretch>
            <a:fillRect/>
          </a:stretch>
        </p:blipFill>
        <p:spPr>
          <a:xfrm>
            <a:off x="358427" y="2879952"/>
            <a:ext cx="1955456" cy="2526100"/>
          </a:xfrm>
          <a:prstGeom prst="rect">
            <a:avLst/>
          </a:prstGeom>
          <a:ln>
            <a:solidFill>
              <a:schemeClr val="accent6"/>
            </a:solidFill>
          </a:ln>
        </p:spPr>
      </p:pic>
    </p:spTree>
    <p:extLst>
      <p:ext uri="{BB962C8B-B14F-4D97-AF65-F5344CB8AC3E}">
        <p14:creationId xmlns:p14="http://schemas.microsoft.com/office/powerpoint/2010/main" val="354381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solidFill>
            <a:srgbClr val="B6D907"/>
          </a:solidFill>
        </p:spPr>
        <p:txBody>
          <a:bodyPr>
            <a:normAutofit/>
          </a:bodyPr>
          <a:lstStyle/>
          <a:p>
            <a:pPr algn="ctr"/>
            <a:r>
              <a:rPr lang="en-US" sz="2800" dirty="0"/>
              <a:t>What if we stayed with status quo </a:t>
            </a:r>
            <a:br>
              <a:rPr lang="en-US" sz="2800" dirty="0"/>
            </a:br>
            <a:r>
              <a:rPr lang="en-US" sz="2000" dirty="0"/>
              <a:t>(Current </a:t>
            </a:r>
            <a:r>
              <a:rPr lang="en-US" sz="2000" i="1" dirty="0"/>
              <a:t>MGA</a:t>
            </a:r>
            <a:r>
              <a:rPr lang="en-US" sz="2000" dirty="0"/>
              <a:t>, Land Use Bylaw &amp; Policy Regulations)</a:t>
            </a:r>
            <a:endParaRPr lang="en-CA" sz="2000" dirty="0"/>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836612" y="1838875"/>
            <a:ext cx="5157787" cy="518013"/>
          </a:xfrm>
        </p:spPr>
        <p:txBody>
          <a:bodyPr/>
          <a:lstStyle/>
          <a:p>
            <a:r>
              <a:rPr lang="en-US" dirty="0"/>
              <a:t>Pros:	</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836611" y="2373739"/>
            <a:ext cx="5157787" cy="2158365"/>
          </a:xfrm>
        </p:spPr>
        <p:txBody>
          <a:bodyPr>
            <a:normAutofit/>
          </a:bodyPr>
          <a:lstStyle/>
          <a:p>
            <a:r>
              <a:rPr lang="en-US" sz="1600" dirty="0"/>
              <a:t>No changes to current bylaws or policies required</a:t>
            </a:r>
          </a:p>
          <a:p>
            <a:r>
              <a:rPr lang="en-US" sz="1600" dirty="0"/>
              <a:t>Aligns with Council’s Strategic Plan 2019-2024 with respect to Environmental Sustainability</a:t>
            </a:r>
            <a:endParaRPr lang="en-CA" sz="1600" dirty="0"/>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72200" y="1838874"/>
            <a:ext cx="5183188" cy="518013"/>
          </a:xfrm>
        </p:spPr>
        <p:txBody>
          <a:bodyPr/>
          <a:lstStyle/>
          <a:p>
            <a:r>
              <a:rPr lang="en-US" dirty="0"/>
              <a:t>Cons:</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2390589"/>
            <a:ext cx="5183188" cy="2158365"/>
          </a:xfrm>
        </p:spPr>
        <p:txBody>
          <a:bodyPr>
            <a:noAutofit/>
          </a:bodyPr>
          <a:lstStyle/>
          <a:p>
            <a:r>
              <a:rPr lang="en-US" sz="1600" dirty="0"/>
              <a:t>Current Land Use Bylaw and Policies prevent the ability to enter into any agreements on ER lands and use is restrictive on all municipally owned lands</a:t>
            </a:r>
          </a:p>
          <a:p>
            <a:r>
              <a:rPr lang="en-US" sz="1600" dirty="0"/>
              <a:t>The ER policy cannot be enforced, unlike a bylaw which is a statutory document</a:t>
            </a:r>
          </a:p>
          <a:p>
            <a:r>
              <a:rPr lang="en-US" sz="1600" dirty="0"/>
              <a:t>Sections of Lac La Biche County’s Land Use Bylaw 17-004 and Environmental Reserve Encroachment Policy PI-63-004 do not align and contradict one another </a:t>
            </a:r>
            <a:endParaRPr lang="en-CA" sz="1600" dirty="0"/>
          </a:p>
        </p:txBody>
      </p:sp>
      <p:sp>
        <p:nvSpPr>
          <p:cNvPr id="9" name="Rectangle: Rounded Corners 8">
            <a:extLst>
              <a:ext uri="{FF2B5EF4-FFF2-40B4-BE49-F238E27FC236}">
                <a16:creationId xmlns:a16="http://schemas.microsoft.com/office/drawing/2014/main" id="{FF09347E-212E-428D-B9CE-171E7AA2E42E}"/>
              </a:ext>
            </a:extLst>
          </p:cNvPr>
          <p:cNvSpPr/>
          <p:nvPr/>
        </p:nvSpPr>
        <p:spPr>
          <a:xfrm>
            <a:off x="836611" y="3658361"/>
            <a:ext cx="4484952" cy="138552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solidFill>
                  <a:schemeClr val="tx1"/>
                </a:solidFill>
              </a:rPr>
              <a:t>Council wished to find an appropriate balance of the feedback received through public consultation, provincial regulations and the County’s own environmental and land management goals</a:t>
            </a:r>
            <a:endParaRPr lang="en-CA" sz="1600" dirty="0">
              <a:solidFill>
                <a:schemeClr val="tx1"/>
              </a:solidFill>
            </a:endParaRPr>
          </a:p>
        </p:txBody>
      </p:sp>
    </p:spTree>
    <p:extLst>
      <p:ext uri="{BB962C8B-B14F-4D97-AF65-F5344CB8AC3E}">
        <p14:creationId xmlns:p14="http://schemas.microsoft.com/office/powerpoint/2010/main" val="1479474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839788" y="365125"/>
            <a:ext cx="10515600" cy="846987"/>
          </a:xfrm>
          <a:solidFill>
            <a:srgbClr val="B6D907"/>
          </a:solidFill>
        </p:spPr>
        <p:txBody>
          <a:bodyPr>
            <a:normAutofit/>
          </a:bodyPr>
          <a:lstStyle/>
          <a:p>
            <a:pPr algn="ctr"/>
            <a:r>
              <a:rPr lang="en-US" sz="2800" dirty="0"/>
              <a:t>Why an Environmental Reserve Bylaw?</a:t>
            </a:r>
            <a:endParaRPr lang="en-CA" sz="2000" dirty="0"/>
          </a:p>
        </p:txBody>
      </p:sp>
      <p:sp>
        <p:nvSpPr>
          <p:cNvPr id="19" name="Content Placeholder 3">
            <a:extLst>
              <a:ext uri="{FF2B5EF4-FFF2-40B4-BE49-F238E27FC236}">
                <a16:creationId xmlns:a16="http://schemas.microsoft.com/office/drawing/2014/main" id="{4B6E6E3F-7C27-4E86-81B7-1050B277FF02}"/>
              </a:ext>
            </a:extLst>
          </p:cNvPr>
          <p:cNvSpPr txBox="1">
            <a:spLocks/>
          </p:cNvSpPr>
          <p:nvPr/>
        </p:nvSpPr>
        <p:spPr>
          <a:xfrm>
            <a:off x="268063" y="1297171"/>
            <a:ext cx="11473961" cy="3678866"/>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accent6">
                    <a:lumMod val="75000"/>
                    <a:lumOff val="25000"/>
                  </a:schemeClr>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Font typeface="Wingdings" panose="05000000000000000000" pitchFamily="2" charset="2"/>
              <a:buChar char="q"/>
            </a:pPr>
            <a:r>
              <a:rPr lang="en-US" sz="1800" b="0" dirty="0"/>
              <a:t>Lands dedicated as Environmental Reserve are owned and regulated by Lac La Biche County. These lands are designated to protect environmentally sensitive lands or to be used as a public park.</a:t>
            </a:r>
          </a:p>
          <a:p>
            <a:pPr marL="342900" indent="-342900">
              <a:buFont typeface="Wingdings" panose="05000000000000000000" pitchFamily="2" charset="2"/>
              <a:buChar char="q"/>
            </a:pPr>
            <a:r>
              <a:rPr lang="en-US" sz="1800" b="0" dirty="0"/>
              <a:t>Although Lac La Biche County has existing Policies that regulate the use of Environmental Reserve lands, a Bylaw is necessary in order to enforce the non-permitted activities and apply fees and fines.</a:t>
            </a:r>
          </a:p>
          <a:p>
            <a:pPr marL="342900" indent="-342900">
              <a:buFont typeface="Wingdings" panose="05000000000000000000" pitchFamily="2" charset="2"/>
              <a:buChar char="q"/>
            </a:pPr>
            <a:r>
              <a:rPr lang="en-US" sz="1800" b="0" dirty="0"/>
              <a:t>Lac La Biche County’s Land Use Bylaw currently specifies that there shall be </a:t>
            </a:r>
            <a:r>
              <a:rPr lang="en-US" sz="1800" u="sng" dirty="0"/>
              <a:t>no</a:t>
            </a:r>
            <a:r>
              <a:rPr lang="en-US" sz="1800" b="0" dirty="0"/>
              <a:t> encroachment on Environmental Reserve lands.</a:t>
            </a:r>
          </a:p>
          <a:p>
            <a:pPr marL="342900" indent="-342900">
              <a:buFont typeface="Wingdings" panose="05000000000000000000" pitchFamily="2" charset="2"/>
              <a:buChar char="q"/>
            </a:pPr>
            <a:r>
              <a:rPr lang="en-US" sz="1800" b="0" dirty="0"/>
              <a:t>Taking into consideration the feedback received during the multiple public engagement sessions, Council believes that certain activities may be permitted on Environmental Reserve lands, providing the proper approvals and agreements are in place.</a:t>
            </a:r>
          </a:p>
          <a:p>
            <a:pPr marL="342900" indent="-342900">
              <a:buFont typeface="Wingdings" panose="05000000000000000000" pitchFamily="2" charset="2"/>
              <a:buChar char="q"/>
            </a:pPr>
            <a:r>
              <a:rPr lang="en-CA" sz="1800" b="0" dirty="0"/>
              <a:t>The new version of the draft Environmental Reserve Bylaw 20-036 will allow an opportunity for residents to apply to Council for approvals regarding certain uses on Environmental Reserve lands. </a:t>
            </a:r>
          </a:p>
        </p:txBody>
      </p:sp>
    </p:spTree>
    <p:extLst>
      <p:ext uri="{BB962C8B-B14F-4D97-AF65-F5344CB8AC3E}">
        <p14:creationId xmlns:p14="http://schemas.microsoft.com/office/powerpoint/2010/main" val="608284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vegetation maintenance</a:t>
            </a:r>
            <a:endParaRPr lang="en-CA" sz="2800"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102302"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289682" y="1826487"/>
            <a:ext cx="5157787" cy="3055068"/>
          </a:xfrm>
        </p:spPr>
        <p:txBody>
          <a:bodyPr>
            <a:noAutofit/>
          </a:bodyPr>
          <a:lstStyle/>
          <a:p>
            <a:r>
              <a:rPr lang="en-US" sz="1600" dirty="0"/>
              <a:t>ER lands shall remain in their natural state and are available for public enjoyment and the preservation of vegetation</a:t>
            </a:r>
          </a:p>
          <a:p>
            <a:r>
              <a:rPr lang="en-US" sz="1600" dirty="0"/>
              <a:t>Exceptions:</a:t>
            </a:r>
          </a:p>
          <a:p>
            <a:pPr lvl="1">
              <a:buFont typeface="Wingdings" panose="05000000000000000000" pitchFamily="2" charset="2"/>
              <a:buChar char="ü"/>
            </a:pPr>
            <a:r>
              <a:rPr lang="en-US" sz="1600" dirty="0"/>
              <a:t>Hand-pulling weeds (as identified in the </a:t>
            </a:r>
            <a:r>
              <a:rPr lang="en-US" sz="1600" i="1" dirty="0"/>
              <a:t>Weed Control Act</a:t>
            </a:r>
            <a:r>
              <a:rPr lang="en-US" sz="1600" dirty="0"/>
              <a:t>)</a:t>
            </a:r>
          </a:p>
          <a:p>
            <a:pPr lvl="1">
              <a:buFont typeface="Wingdings" panose="05000000000000000000" pitchFamily="2" charset="2"/>
              <a:buChar char="ü"/>
            </a:pPr>
            <a:r>
              <a:rPr lang="en-US" sz="1600" dirty="0"/>
              <a:t>Mowing a single meandering trail, maximum of 2.0 meters ( 6.6 ft) from an abutting landowner’s private property to the lake-ward side of that parcel</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fontScale="47500" lnSpcReduction="20000"/>
          </a:bodyPr>
          <a:lstStyle/>
          <a:p>
            <a:r>
              <a:rPr lang="en-US" dirty="0"/>
              <a:t>ER  lands must be left in its natural state or be used as a public park</a:t>
            </a:r>
          </a:p>
          <a:p>
            <a:r>
              <a:rPr lang="en-US" dirty="0"/>
              <a:t>Exceptions:</a:t>
            </a:r>
          </a:p>
          <a:p>
            <a:pPr lvl="1">
              <a:buFont typeface="Wingdings" panose="05000000000000000000" pitchFamily="2" charset="2"/>
              <a:buChar char="ü"/>
            </a:pPr>
            <a:r>
              <a:rPr lang="en-US" dirty="0"/>
              <a:t>Hand-pulling weeds (as identified in the </a:t>
            </a:r>
            <a:r>
              <a:rPr lang="en-US" i="1" dirty="0"/>
              <a:t>Weed Control Act)</a:t>
            </a:r>
          </a:p>
          <a:p>
            <a:pPr lvl="1">
              <a:buFont typeface="Wingdings" panose="05000000000000000000" pitchFamily="2" charset="2"/>
              <a:buChar char="ü"/>
            </a:pPr>
            <a:r>
              <a:rPr lang="en-US" dirty="0"/>
              <a:t>Abutting landowners may clear and maintain a single meandering trail which shall be:</a:t>
            </a:r>
          </a:p>
          <a:p>
            <a:pPr lvl="2">
              <a:buFont typeface="Wingdings" panose="05000000000000000000" pitchFamily="2" charset="2"/>
              <a:buChar char="ü"/>
            </a:pPr>
            <a:r>
              <a:rPr lang="en-US" dirty="0"/>
              <a:t>A maximum of 3.05 meters (10.0 ft) wide</a:t>
            </a:r>
          </a:p>
          <a:p>
            <a:pPr lvl="2">
              <a:buFont typeface="Wingdings" panose="05000000000000000000" pitchFamily="2" charset="2"/>
              <a:buChar char="ü"/>
            </a:pPr>
            <a:r>
              <a:rPr lang="en-US" dirty="0"/>
              <a:t>Lead from a private lot to the lake-ward side of that parcel</a:t>
            </a:r>
          </a:p>
          <a:p>
            <a:r>
              <a:rPr lang="en-US" dirty="0"/>
              <a:t>Where unauthorized removal or disruption of vegetation occurs on ER lands which is not permitted by this Bylaw, the County may require the responsible person(s) to re-vegetate the area within one growing season – at their expense</a:t>
            </a:r>
          </a:p>
          <a:p>
            <a:r>
              <a:rPr lang="en-US" dirty="0"/>
              <a:t>Large dead or mature dying trees may be removed by the County if they pose a safety threat by windfall</a:t>
            </a:r>
          </a:p>
          <a:p>
            <a:r>
              <a:rPr lang="en-US" dirty="0"/>
              <a:t>Manicured grass areas will be maintained if there is a clear, defined need for public park areas and maintained by the County</a:t>
            </a:r>
          </a:p>
        </p:txBody>
      </p:sp>
      <p:sp>
        <p:nvSpPr>
          <p:cNvPr id="10" name="Rectangle: Rounded Corners 9">
            <a:extLst>
              <a:ext uri="{FF2B5EF4-FFF2-40B4-BE49-F238E27FC236}">
                <a16:creationId xmlns:a16="http://schemas.microsoft.com/office/drawing/2014/main" id="{7A65C5F0-0978-4230-A3CF-E0D72AB7C965}"/>
              </a:ext>
            </a:extLst>
          </p:cNvPr>
          <p:cNvSpPr/>
          <p:nvPr/>
        </p:nvSpPr>
        <p:spPr>
          <a:xfrm>
            <a:off x="411832" y="4469599"/>
            <a:ext cx="5760368" cy="8239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currently permits hand-pulling weeds, in accordance with the </a:t>
            </a:r>
            <a:r>
              <a:rPr lang="en-US" sz="1400" i="1" dirty="0">
                <a:solidFill>
                  <a:schemeClr val="bg1"/>
                </a:solidFill>
              </a:rPr>
              <a:t>Weed Control Act </a:t>
            </a:r>
            <a:r>
              <a:rPr lang="en-US" sz="1400" dirty="0">
                <a:solidFill>
                  <a:schemeClr val="bg1"/>
                </a:solidFill>
              </a:rPr>
              <a:t>and the mowing of a 2.0 m (6.6 ft.) meandering trail across ER lands.</a:t>
            </a:r>
            <a:endParaRPr lang="en-CA" sz="1400" dirty="0">
              <a:solidFill>
                <a:schemeClr val="bg1"/>
              </a:solidFill>
            </a:endParaRPr>
          </a:p>
        </p:txBody>
      </p:sp>
    </p:spTree>
    <p:extLst>
      <p:ext uri="{BB962C8B-B14F-4D97-AF65-F5344CB8AC3E}">
        <p14:creationId xmlns:p14="http://schemas.microsoft.com/office/powerpoint/2010/main" val="305712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restrictions on prohibited activity</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160280"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395171" y="1681163"/>
            <a:ext cx="5157787" cy="3559245"/>
          </a:xfrm>
        </p:spPr>
        <p:txBody>
          <a:bodyPr>
            <a:normAutofit fontScale="25000" lnSpcReduction="20000"/>
          </a:bodyPr>
          <a:lstStyle/>
          <a:p>
            <a:pPr marL="0" indent="0">
              <a:buNone/>
            </a:pPr>
            <a:r>
              <a:rPr lang="en-US" sz="4400" dirty="0"/>
              <a:t>     No person shall:</a:t>
            </a:r>
          </a:p>
          <a:p>
            <a:pPr marL="971550" lvl="1" indent="-514350">
              <a:buFont typeface="+mj-lt"/>
              <a:buAutoNum type="romanLcPeriod"/>
            </a:pPr>
            <a:r>
              <a:rPr lang="en-US" sz="4400" dirty="0"/>
              <a:t>injure or remove any turf, tree, shrub, plant or any other vegetation;</a:t>
            </a:r>
            <a:endParaRPr lang="en-CA" sz="4400" dirty="0"/>
          </a:p>
          <a:p>
            <a:pPr marL="971550" lvl="1" indent="-514350">
              <a:buFont typeface="+mj-lt"/>
              <a:buAutoNum type="romanLcPeriod"/>
            </a:pPr>
            <a:r>
              <a:rPr lang="en-US" sz="4400" dirty="0"/>
              <a:t>construct any structure;</a:t>
            </a:r>
            <a:endParaRPr lang="en-CA" sz="4400" dirty="0"/>
          </a:p>
          <a:p>
            <a:pPr marL="971550" lvl="1" indent="-514350">
              <a:buFont typeface="+mj-lt"/>
              <a:buAutoNum type="romanLcPeriod"/>
            </a:pPr>
            <a:r>
              <a:rPr lang="en-US" sz="4400" dirty="0"/>
              <a:t>excavate, dig or remove any natural feature;</a:t>
            </a:r>
            <a:endParaRPr lang="en-CA" sz="4400" dirty="0"/>
          </a:p>
          <a:p>
            <a:pPr marL="971550" lvl="1" indent="-514350">
              <a:buFont typeface="+mj-lt"/>
              <a:buAutoNum type="romanLcPeriod"/>
            </a:pPr>
            <a:r>
              <a:rPr lang="en-US" sz="4400" dirty="0"/>
              <a:t>place or erect any structures, signs, bulletin board, post, pole, or advertising device of any kind, or attach any notice, bill, poster, sign, wire, or cord to any tree, shrub, fence, railing , post or structure;</a:t>
            </a:r>
            <a:endParaRPr lang="en-CA" sz="4400" dirty="0"/>
          </a:p>
          <a:p>
            <a:pPr marL="971550" lvl="1" indent="-514350">
              <a:buFont typeface="+mj-lt"/>
              <a:buAutoNum type="romanLcPeriod"/>
            </a:pPr>
            <a:r>
              <a:rPr lang="en-US" sz="4400" dirty="0"/>
              <a:t>conduct or engage in any activity which in the opinion of a Peace Officer causes a disturbance to anyone’s peaceful enjoyment of public or private property; </a:t>
            </a:r>
            <a:endParaRPr lang="en-CA" sz="4400" dirty="0"/>
          </a:p>
          <a:p>
            <a:pPr marL="971550" lvl="1" indent="-514350">
              <a:buFont typeface="+mj-lt"/>
              <a:buAutoNum type="romanLcPeriod"/>
            </a:pPr>
            <a:r>
              <a:rPr lang="en-US" sz="4400" dirty="0"/>
              <a:t>County signs marking the environmental reserve, shall not be altered, defaced, or removed;</a:t>
            </a:r>
            <a:endParaRPr lang="en-CA" sz="4400" dirty="0"/>
          </a:p>
          <a:p>
            <a:pPr marL="971550" lvl="1" indent="-514350">
              <a:buFont typeface="+mj-lt"/>
              <a:buAutoNum type="romanLcPeriod"/>
            </a:pPr>
            <a:r>
              <a:rPr lang="en-US" sz="4400" dirty="0"/>
              <a:t>deposit or store building materials/topsoil/clay/sand/rock or other aggregate;</a:t>
            </a:r>
            <a:endParaRPr lang="en-CA" sz="4400" dirty="0"/>
          </a:p>
          <a:p>
            <a:pPr marL="971550" lvl="1" indent="-514350">
              <a:buFont typeface="+mj-lt"/>
              <a:buAutoNum type="romanLcPeriod"/>
            </a:pPr>
            <a:r>
              <a:rPr lang="en-US" sz="4400" dirty="0"/>
              <a:t>discard contaminates or apply pesticides, herbicides, or fertilizers;</a:t>
            </a:r>
            <a:endParaRPr lang="en-CA" sz="4400" dirty="0"/>
          </a:p>
          <a:p>
            <a:pPr marL="971550" lvl="1" indent="-514350">
              <a:buFont typeface="+mj-lt"/>
              <a:buAutoNum type="romanLcPeriod"/>
            </a:pPr>
            <a:r>
              <a:rPr lang="en-US" sz="4400" dirty="0"/>
              <a:t>discard any litter;</a:t>
            </a:r>
            <a:endParaRPr lang="en-CA" sz="4400" dirty="0"/>
          </a:p>
          <a:p>
            <a:pPr marL="971550" lvl="1" indent="-514350">
              <a:buFont typeface="+mj-lt"/>
              <a:buAutoNum type="romanLcPeriod"/>
            </a:pPr>
            <a:r>
              <a:rPr lang="en-US" sz="4400" dirty="0"/>
              <a:t>camp or otherwise take up occupancy;</a:t>
            </a:r>
            <a:endParaRPr lang="en-CA" sz="4400" dirty="0"/>
          </a:p>
          <a:p>
            <a:pPr marL="971550" lvl="1" indent="-514350">
              <a:buFont typeface="+mj-lt"/>
              <a:buAutoNum type="romanLcPeriod"/>
            </a:pPr>
            <a:r>
              <a:rPr lang="en-US" sz="4400" dirty="0"/>
              <a:t>light any outdoor fire;</a:t>
            </a:r>
            <a:endParaRPr lang="en-CA" sz="4400" dirty="0"/>
          </a:p>
          <a:p>
            <a:pPr marL="971550" lvl="1" indent="-514350">
              <a:buFont typeface="+mj-lt"/>
              <a:buAutoNum type="romanLcPeriod"/>
            </a:pPr>
            <a:r>
              <a:rPr lang="en-US" sz="4400" dirty="0"/>
              <a:t>discharge any firearms, fireworks, or other projectiles; or</a:t>
            </a:r>
            <a:endParaRPr lang="en-CA" sz="4400" dirty="0"/>
          </a:p>
          <a:p>
            <a:pPr marL="971550" lvl="1" indent="-514350">
              <a:buFont typeface="+mj-lt"/>
              <a:buAutoNum type="romanLcPeriod"/>
            </a:pPr>
            <a:r>
              <a:rPr lang="en-US" sz="4400" dirty="0"/>
              <a:t>cause or permit livestock to graze;</a:t>
            </a:r>
            <a:endParaRPr lang="en-CA" sz="4400" dirty="0"/>
          </a:p>
          <a:p>
            <a:endParaRPr lang="en-US" dirty="0"/>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94426" y="1681162"/>
            <a:ext cx="5157786" cy="3453545"/>
          </a:xfrm>
        </p:spPr>
        <p:txBody>
          <a:bodyPr>
            <a:normAutofit fontScale="25000" lnSpcReduction="20000"/>
          </a:bodyPr>
          <a:lstStyle/>
          <a:p>
            <a:pPr marL="0" indent="0">
              <a:buNone/>
            </a:pPr>
            <a:r>
              <a:rPr lang="en-US" sz="4400" dirty="0"/>
              <a:t>    No person shall:</a:t>
            </a:r>
          </a:p>
          <a:p>
            <a:pPr marL="1314450" lvl="1" indent="-857250">
              <a:buFont typeface="+mj-lt"/>
              <a:buAutoNum type="romanLcPeriod"/>
            </a:pPr>
            <a:r>
              <a:rPr lang="en-CA" sz="4000" dirty="0"/>
              <a:t>planting, injure or remove any turf, tree, shrub, plant or any other vegetation;</a:t>
            </a:r>
          </a:p>
          <a:p>
            <a:pPr marL="1314450" lvl="1" indent="-857250">
              <a:buFont typeface="+mj-lt"/>
              <a:buAutoNum type="romanLcPeriod"/>
            </a:pPr>
            <a:r>
              <a:rPr lang="en-CA" sz="4000" dirty="0"/>
              <a:t>construct or place any unauthorized structure;</a:t>
            </a:r>
          </a:p>
          <a:p>
            <a:pPr marL="1314450" lvl="1" indent="-857250">
              <a:buFont typeface="+mj-lt"/>
              <a:buAutoNum type="romanLcPeriod"/>
            </a:pPr>
            <a:r>
              <a:rPr lang="en-CA" sz="4000" dirty="0"/>
              <a:t>excavate, dig or remove any natural feature with machinery;</a:t>
            </a:r>
          </a:p>
          <a:p>
            <a:pPr marL="1314450" lvl="1" indent="-857250">
              <a:buFont typeface="+mj-lt"/>
              <a:buAutoNum type="romanLcPeriod"/>
            </a:pPr>
            <a:r>
              <a:rPr lang="en-CA" sz="4000" dirty="0"/>
              <a:t>place or erect any signs, bulletin board, post, pole, or advertising device of any kind, or attach any notice, bill, poster, sign, wire, or cord to any tree, shrub, fence, railing, post or structure;</a:t>
            </a:r>
          </a:p>
          <a:p>
            <a:pPr marL="1314450" lvl="1" indent="-857250">
              <a:buFont typeface="+mj-lt"/>
              <a:buAutoNum type="romanLcPeriod"/>
            </a:pPr>
            <a:r>
              <a:rPr lang="en-CA" sz="4000" dirty="0"/>
              <a:t>conduct or engage in any activity that causes a disturbance to anyone’s peaceful enjoyment of public or private property; </a:t>
            </a:r>
          </a:p>
          <a:p>
            <a:pPr marL="1314450" lvl="1" indent="-857250">
              <a:buFont typeface="+mj-lt"/>
              <a:buAutoNum type="romanLcPeriod"/>
            </a:pPr>
            <a:r>
              <a:rPr lang="en-CA" sz="4000" dirty="0"/>
              <a:t>alter, deface, or remove County signs marking the Environmental Reserve;</a:t>
            </a:r>
          </a:p>
          <a:p>
            <a:pPr marL="1314450" lvl="1" indent="-857250">
              <a:buFont typeface="+mj-lt"/>
              <a:buAutoNum type="romanLcPeriod"/>
            </a:pPr>
            <a:r>
              <a:rPr lang="en-CA" sz="4000" dirty="0"/>
              <a:t>deposit or store building materials/ firewood/ grass clippings/ topsoil/ clay/ sand/ rock or other waste;</a:t>
            </a:r>
          </a:p>
          <a:p>
            <a:pPr marL="1314450" lvl="1" indent="-857250">
              <a:buFont typeface="+mj-lt"/>
              <a:buAutoNum type="romanLcPeriod"/>
            </a:pPr>
            <a:r>
              <a:rPr lang="en-CA" sz="4000" dirty="0"/>
              <a:t>discard contaminates or apply pesticides, herbicides, or fertilizers;</a:t>
            </a:r>
          </a:p>
          <a:p>
            <a:pPr marL="1314450" lvl="1" indent="-857250">
              <a:buFont typeface="+mj-lt"/>
              <a:buAutoNum type="romanLcPeriod"/>
            </a:pPr>
            <a:r>
              <a:rPr lang="en-CA" sz="4000" dirty="0"/>
              <a:t>discard any litter;</a:t>
            </a:r>
          </a:p>
          <a:p>
            <a:pPr marL="1314450" lvl="1" indent="-857250">
              <a:buFont typeface="+mj-lt"/>
              <a:buAutoNum type="romanLcPeriod"/>
            </a:pPr>
            <a:r>
              <a:rPr lang="en-CA" sz="4000" dirty="0"/>
              <a:t>camp or otherwise take up occupancy;</a:t>
            </a:r>
          </a:p>
          <a:p>
            <a:pPr marL="1314450" lvl="1" indent="-857250">
              <a:buFont typeface="+mj-lt"/>
              <a:buAutoNum type="romanLcPeriod"/>
            </a:pPr>
            <a:r>
              <a:rPr lang="en-CA" sz="4000" dirty="0"/>
              <a:t>cause or permit livestock to graze; or</a:t>
            </a:r>
          </a:p>
          <a:p>
            <a:pPr marL="1314450" lvl="1" indent="-857250">
              <a:buFont typeface="+mj-lt"/>
              <a:buAutoNum type="romanLcPeriod"/>
            </a:pPr>
            <a:r>
              <a:rPr lang="en-CA" sz="4000" dirty="0"/>
              <a:t>construct a retaining wall or install erosion controls;</a:t>
            </a:r>
          </a:p>
          <a:p>
            <a:pPr marL="0" indent="0">
              <a:buNone/>
            </a:pPr>
            <a:endParaRPr lang="en-US" sz="4800" dirty="0"/>
          </a:p>
        </p:txBody>
      </p:sp>
    </p:spTree>
    <p:extLst>
      <p:ext uri="{BB962C8B-B14F-4D97-AF65-F5344CB8AC3E}">
        <p14:creationId xmlns:p14="http://schemas.microsoft.com/office/powerpoint/2010/main" val="887372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739775" y="142526"/>
            <a:ext cx="10515600" cy="751121"/>
          </a:xfrm>
          <a:solidFill>
            <a:srgbClr val="90CEF2"/>
          </a:solidFill>
          <a:ln>
            <a:solidFill>
              <a:schemeClr val="accent2"/>
            </a:solidFill>
          </a:ln>
        </p:spPr>
        <p:txBody>
          <a:bodyPr>
            <a:normAutofit/>
          </a:bodyPr>
          <a:lstStyle/>
          <a:p>
            <a:pPr algn="ctr"/>
            <a:r>
              <a:rPr lang="en-US" sz="2800" dirty="0"/>
              <a:t>With respect to access</a:t>
            </a:r>
            <a:endParaRPr lang="en-CA" sz="2800" u="sng" dirty="0"/>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93168" y="869005"/>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400620" y="1901466"/>
            <a:ext cx="5157787" cy="3055068"/>
          </a:xfrm>
        </p:spPr>
        <p:txBody>
          <a:bodyPr>
            <a:normAutofit fontScale="70000" lnSpcReduction="20000"/>
          </a:bodyPr>
          <a:lstStyle/>
          <a:p>
            <a:r>
              <a:rPr lang="en-US" dirty="0"/>
              <a:t>The County </a:t>
            </a:r>
            <a:r>
              <a:rPr lang="en-US" u="sng" dirty="0"/>
              <a:t>may</a:t>
            </a:r>
            <a:r>
              <a:rPr lang="en-US" dirty="0"/>
              <a:t> provide designated public access to a water body over ER lands</a:t>
            </a:r>
          </a:p>
          <a:p>
            <a:r>
              <a:rPr lang="en-US" dirty="0"/>
              <a:t>Vehicular access over ER lands will be permitted twice a year</a:t>
            </a:r>
          </a:p>
          <a:p>
            <a:r>
              <a:rPr lang="en-US" dirty="0"/>
              <a:t>The County may provide designated public access to a water body over ER lands</a:t>
            </a:r>
            <a:endParaRPr lang="en-CA" dirty="0"/>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1" y="2000342"/>
            <a:ext cx="5183188" cy="3055068"/>
          </a:xfrm>
        </p:spPr>
        <p:txBody>
          <a:bodyPr>
            <a:normAutofit fontScale="70000" lnSpcReduction="20000"/>
          </a:bodyPr>
          <a:lstStyle/>
          <a:p>
            <a:r>
              <a:rPr lang="en-CA" dirty="0"/>
              <a:t>Abutting landowners may apply for a permit and agreement to access a water body over ER lands. This can include the construction of stairways and or boardwalks as a mean of access</a:t>
            </a:r>
          </a:p>
          <a:p>
            <a:r>
              <a:rPr lang="en-CA" dirty="0"/>
              <a:t>Vehicular access will be permitted to cross ER lands twice a year, unless otherwise approved by the County in advance</a:t>
            </a:r>
          </a:p>
          <a:p>
            <a:r>
              <a:rPr lang="en-US" dirty="0"/>
              <a:t>The County may provide designated public access to a water body over ER lands</a:t>
            </a:r>
            <a:endParaRPr lang="en-CA" dirty="0"/>
          </a:p>
          <a:p>
            <a:endParaRPr lang="en-CA" dirty="0"/>
          </a:p>
        </p:txBody>
      </p:sp>
      <p:sp>
        <p:nvSpPr>
          <p:cNvPr id="7" name="Rectangle: Rounded Corners 6">
            <a:extLst>
              <a:ext uri="{FF2B5EF4-FFF2-40B4-BE49-F238E27FC236}">
                <a16:creationId xmlns:a16="http://schemas.microsoft.com/office/drawing/2014/main" id="{90282F04-E400-448D-84A2-2327F89FA978}"/>
              </a:ext>
            </a:extLst>
          </p:cNvPr>
          <p:cNvSpPr/>
          <p:nvPr/>
        </p:nvSpPr>
        <p:spPr>
          <a:xfrm>
            <a:off x="400620" y="4240503"/>
            <a:ext cx="5561012" cy="11140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currently permits vehicular access directly across Environmental Reserve Lands if done so in the least damaging manner. </a:t>
            </a:r>
          </a:p>
          <a:p>
            <a:pPr algn="ctr"/>
            <a:r>
              <a:rPr lang="en-US" sz="1400" dirty="0">
                <a:solidFill>
                  <a:schemeClr val="bg1"/>
                </a:solidFill>
              </a:rPr>
              <a:t>Lac La Biche County’s Environmental Reserve Encroachment Policy PI-63-004 permits access twice a year</a:t>
            </a:r>
            <a:endParaRPr lang="en-CA" sz="1400" dirty="0">
              <a:solidFill>
                <a:schemeClr val="bg1"/>
              </a:solidFill>
            </a:endParaRPr>
          </a:p>
        </p:txBody>
      </p:sp>
    </p:spTree>
    <p:extLst>
      <p:ext uri="{BB962C8B-B14F-4D97-AF65-F5344CB8AC3E}">
        <p14:creationId xmlns:p14="http://schemas.microsoft.com/office/powerpoint/2010/main" val="1552045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major existing encroachments</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839788"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836612" y="1826487"/>
            <a:ext cx="5157787" cy="3055068"/>
          </a:xfrm>
        </p:spPr>
        <p:txBody>
          <a:bodyPr>
            <a:normAutofit/>
          </a:bodyPr>
          <a:lstStyle/>
          <a:p>
            <a:r>
              <a:rPr lang="en-US" sz="2400" dirty="0"/>
              <a:t>Application to the County may be made to allow major encroachments existing as of the date of the passing of the bylaw. Such applications would be decided by Council. Encroachment agreements may be required and may be time limited</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a:bodyPr>
          <a:lstStyle/>
          <a:p>
            <a:r>
              <a:rPr lang="en-US" sz="2600" dirty="0"/>
              <a:t>Existing major encroachments may remain, with proper agreements in place</a:t>
            </a:r>
          </a:p>
          <a:p>
            <a:r>
              <a:rPr lang="en-US" sz="2600" dirty="0"/>
              <a:t>Existing major encroachments which do not receive approval will be removed</a:t>
            </a:r>
          </a:p>
          <a:p>
            <a:pPr marL="0" indent="0">
              <a:buNone/>
            </a:pPr>
            <a:endParaRPr lang="en-CA" dirty="0"/>
          </a:p>
        </p:txBody>
      </p:sp>
      <p:sp>
        <p:nvSpPr>
          <p:cNvPr id="8" name="Rectangle: Rounded Corners 7">
            <a:extLst>
              <a:ext uri="{FF2B5EF4-FFF2-40B4-BE49-F238E27FC236}">
                <a16:creationId xmlns:a16="http://schemas.microsoft.com/office/drawing/2014/main" id="{DCB4E64D-8209-4304-8192-84A6CE4EF92F}"/>
              </a:ext>
            </a:extLst>
          </p:cNvPr>
          <p:cNvSpPr/>
          <p:nvPr/>
        </p:nvSpPr>
        <p:spPr>
          <a:xfrm>
            <a:off x="512500" y="4556200"/>
            <a:ext cx="7322818" cy="8239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and Encroachment Agreement Policy P1-61-014 currently </a:t>
            </a:r>
            <a:r>
              <a:rPr lang="en-US" sz="1400" b="1" dirty="0">
                <a:solidFill>
                  <a:schemeClr val="bg1"/>
                </a:solidFill>
              </a:rPr>
              <a:t>prohibits</a:t>
            </a:r>
            <a:r>
              <a:rPr lang="en-US" sz="1400" dirty="0">
                <a:solidFill>
                  <a:schemeClr val="bg1"/>
                </a:solidFill>
              </a:rPr>
              <a:t> any major encroachments on Environmental Reserve Lands. Existing encroachments would have to be removed to comply with current regulations.</a:t>
            </a:r>
            <a:endParaRPr lang="en-CA" sz="1400" dirty="0">
              <a:solidFill>
                <a:schemeClr val="bg1"/>
              </a:solidFill>
            </a:endParaRPr>
          </a:p>
        </p:txBody>
      </p:sp>
    </p:spTree>
    <p:extLst>
      <p:ext uri="{BB962C8B-B14F-4D97-AF65-F5344CB8AC3E}">
        <p14:creationId xmlns:p14="http://schemas.microsoft.com/office/powerpoint/2010/main" val="3773817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new major encroachments</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319671" y="860616"/>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512500" y="1826487"/>
            <a:ext cx="5157787" cy="3055068"/>
          </a:xfrm>
        </p:spPr>
        <p:txBody>
          <a:bodyPr>
            <a:normAutofit fontScale="92500" lnSpcReduction="20000"/>
          </a:bodyPr>
          <a:lstStyle/>
          <a:p>
            <a:r>
              <a:rPr lang="en-US" sz="2000" dirty="0"/>
              <a:t>Application to the County may be made to allow major encroachments existing as of the date of the passing of the bylaw. Such applications would be decided by Council. Encroachment agreements may be required and may be time limited</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fontScale="92500" lnSpcReduction="20000"/>
          </a:bodyPr>
          <a:lstStyle/>
          <a:p>
            <a:r>
              <a:rPr lang="en-US" sz="1900" dirty="0"/>
              <a:t>Council will review all applications for new proposed major encroachments</a:t>
            </a:r>
          </a:p>
          <a:p>
            <a:r>
              <a:rPr lang="en-US" sz="1900" dirty="0"/>
              <a:t>Abutting landowners are required to enter into an agreement and may require further permit approvals</a:t>
            </a:r>
          </a:p>
          <a:p>
            <a:r>
              <a:rPr lang="en-US" sz="1900" dirty="0"/>
              <a:t>The construction of stairs and or boardwalks are considered as major encroachments and may be permitted with a proper agreement and may be subject to further permit approvals</a:t>
            </a:r>
          </a:p>
          <a:p>
            <a:r>
              <a:rPr lang="en-US" sz="1900" dirty="0"/>
              <a:t>Council </a:t>
            </a:r>
            <a:r>
              <a:rPr lang="en-US" sz="1900" b="1" u="sng" dirty="0"/>
              <a:t>will not </a:t>
            </a:r>
            <a:r>
              <a:rPr lang="en-US" sz="1900" dirty="0"/>
              <a:t>accept applications or proposals for the construction of dwellings and or accessory buildings and or sea cans on ER lands</a:t>
            </a:r>
          </a:p>
          <a:p>
            <a:pPr marL="0" indent="0">
              <a:buNone/>
            </a:pPr>
            <a:endParaRPr lang="en-CA" dirty="0"/>
          </a:p>
        </p:txBody>
      </p:sp>
      <p:sp>
        <p:nvSpPr>
          <p:cNvPr id="7" name="Rectangle: Rounded Corners 6">
            <a:extLst>
              <a:ext uri="{FF2B5EF4-FFF2-40B4-BE49-F238E27FC236}">
                <a16:creationId xmlns:a16="http://schemas.microsoft.com/office/drawing/2014/main" id="{AE760524-E3B8-4474-8EE9-A904750E6D50}"/>
              </a:ext>
            </a:extLst>
          </p:cNvPr>
          <p:cNvSpPr/>
          <p:nvPr/>
        </p:nvSpPr>
        <p:spPr>
          <a:xfrm>
            <a:off x="319671" y="4469599"/>
            <a:ext cx="5776329" cy="8239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and Encroachment Agreement Policy P1-61-014 currently </a:t>
            </a:r>
            <a:r>
              <a:rPr lang="en-US" sz="1400" b="1" dirty="0">
                <a:solidFill>
                  <a:schemeClr val="bg1"/>
                </a:solidFill>
              </a:rPr>
              <a:t>prohibits</a:t>
            </a:r>
            <a:r>
              <a:rPr lang="en-US" sz="1400" dirty="0">
                <a:solidFill>
                  <a:schemeClr val="bg1"/>
                </a:solidFill>
              </a:rPr>
              <a:t> any new major encroachments on Environmental Reserve Lands</a:t>
            </a:r>
            <a:endParaRPr lang="en-CA" sz="1400" dirty="0">
              <a:solidFill>
                <a:schemeClr val="bg1"/>
              </a:solidFill>
            </a:endParaRPr>
          </a:p>
        </p:txBody>
      </p:sp>
    </p:spTree>
    <p:extLst>
      <p:ext uri="{BB962C8B-B14F-4D97-AF65-F5344CB8AC3E}">
        <p14:creationId xmlns:p14="http://schemas.microsoft.com/office/powerpoint/2010/main" val="2220052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minor encroachments</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311282"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503557" y="1826487"/>
            <a:ext cx="5157787" cy="3055068"/>
          </a:xfrm>
        </p:spPr>
        <p:txBody>
          <a:bodyPr>
            <a:normAutofit fontScale="70000" lnSpcReduction="20000"/>
          </a:bodyPr>
          <a:lstStyle/>
          <a:p>
            <a:r>
              <a:rPr lang="en-US" dirty="0"/>
              <a:t>Encroachments on ER lands are prohibited</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fontScale="70000" lnSpcReduction="20000"/>
          </a:bodyPr>
          <a:lstStyle/>
          <a:p>
            <a:r>
              <a:rPr lang="en-US" dirty="0"/>
              <a:t>Minor encroachments which are non-permanent surface improvements not more than 0.2 m (6.6 ft.) in height and 5.0 m² (535.0 ft²) are permitted</a:t>
            </a:r>
          </a:p>
          <a:p>
            <a:r>
              <a:rPr lang="en-US" dirty="0"/>
              <a:t>New applications for minor encroachments will be considered by Council and subject to an agreement and may require further permit approvals</a:t>
            </a:r>
          </a:p>
          <a:p>
            <a:r>
              <a:rPr lang="en-US" dirty="0"/>
              <a:t>Permanent fire pits are prohibited. Exception made for portable propane fire receptacles</a:t>
            </a:r>
          </a:p>
          <a:p>
            <a:endParaRPr lang="en-CA" dirty="0"/>
          </a:p>
        </p:txBody>
      </p:sp>
      <p:sp>
        <p:nvSpPr>
          <p:cNvPr id="7" name="Rectangle: Rounded Corners 6">
            <a:extLst>
              <a:ext uri="{FF2B5EF4-FFF2-40B4-BE49-F238E27FC236}">
                <a16:creationId xmlns:a16="http://schemas.microsoft.com/office/drawing/2014/main" id="{3E0C2802-BF92-43F6-9F94-064BC73A83F3}"/>
              </a:ext>
            </a:extLst>
          </p:cNvPr>
          <p:cNvSpPr/>
          <p:nvPr/>
        </p:nvSpPr>
        <p:spPr>
          <a:xfrm>
            <a:off x="428610" y="3659474"/>
            <a:ext cx="5425681" cy="13674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and Encroachment Agreement Policy P1-61-014 currently </a:t>
            </a:r>
            <a:r>
              <a:rPr lang="en-US" sz="1400" b="1" dirty="0">
                <a:solidFill>
                  <a:schemeClr val="bg1"/>
                </a:solidFill>
              </a:rPr>
              <a:t>prohibits</a:t>
            </a:r>
            <a:r>
              <a:rPr lang="en-US" sz="1400" dirty="0">
                <a:solidFill>
                  <a:schemeClr val="bg1"/>
                </a:solidFill>
              </a:rPr>
              <a:t> any minor encroachments on Environmental Reserve Lands. Existing encroachments would have to be removed to comply with current regulations</a:t>
            </a:r>
            <a:endParaRPr lang="en-CA" sz="1400" dirty="0">
              <a:solidFill>
                <a:schemeClr val="bg1"/>
              </a:solidFill>
            </a:endParaRPr>
          </a:p>
        </p:txBody>
      </p:sp>
    </p:spTree>
    <p:extLst>
      <p:ext uri="{BB962C8B-B14F-4D97-AF65-F5344CB8AC3E}">
        <p14:creationId xmlns:p14="http://schemas.microsoft.com/office/powerpoint/2010/main" val="2341319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temporary piers and boatlifts</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336449"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512500" y="1826487"/>
            <a:ext cx="5157787" cy="3055068"/>
          </a:xfrm>
        </p:spPr>
        <p:txBody>
          <a:bodyPr>
            <a:normAutofit fontScale="92500"/>
          </a:bodyPr>
          <a:lstStyle/>
          <a:p>
            <a:r>
              <a:rPr lang="en-US" sz="2000" dirty="0"/>
              <a:t>Temporary piers and boatlifts may only be stored on ER lands with prior written authorization from the County</a:t>
            </a:r>
          </a:p>
          <a:p>
            <a:r>
              <a:rPr lang="en-US" sz="2000" dirty="0"/>
              <a:t>Unauthorized temporary pier and boatlifts located on ER lands will be removed and impounded</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fontScale="92500"/>
          </a:bodyPr>
          <a:lstStyle/>
          <a:p>
            <a:r>
              <a:rPr lang="en-US" sz="2200" dirty="0"/>
              <a:t>Temporary piers and boatlifts may be stored on ER lands with prior written permit and agreement</a:t>
            </a:r>
          </a:p>
          <a:p>
            <a:pPr lvl="1">
              <a:buFont typeface="Wingdings" panose="05000000000000000000" pitchFamily="2" charset="2"/>
              <a:buChar char="Ø"/>
            </a:pPr>
            <a:r>
              <a:rPr lang="en-US" sz="2100" dirty="0"/>
              <a:t>No storage on bed and shore</a:t>
            </a:r>
          </a:p>
          <a:p>
            <a:pPr lvl="1">
              <a:buFont typeface="Wingdings" panose="05000000000000000000" pitchFamily="2" charset="2"/>
              <a:buChar char="Ø"/>
            </a:pPr>
            <a:r>
              <a:rPr lang="en-US" sz="2100" dirty="0"/>
              <a:t>Shall be stored in the least damaging location</a:t>
            </a:r>
          </a:p>
          <a:p>
            <a:pPr lvl="1">
              <a:buFont typeface="Wingdings" panose="05000000000000000000" pitchFamily="2" charset="2"/>
              <a:buChar char="Ø"/>
            </a:pPr>
            <a:r>
              <a:rPr lang="en-US" sz="2100" dirty="0"/>
              <a:t>Vegetation shall not be removed to accommodate temporary storage</a:t>
            </a:r>
          </a:p>
          <a:p>
            <a:pPr lvl="1">
              <a:buFont typeface="Wingdings" panose="05000000000000000000" pitchFamily="2" charset="2"/>
              <a:buChar char="Ø"/>
            </a:pPr>
            <a:r>
              <a:rPr lang="en-US" sz="2100" dirty="0"/>
              <a:t>Access to the remainder of ER lands to the public shall not be obstructed</a:t>
            </a:r>
          </a:p>
          <a:p>
            <a:endParaRPr lang="en-CA" dirty="0"/>
          </a:p>
        </p:txBody>
      </p:sp>
      <p:sp>
        <p:nvSpPr>
          <p:cNvPr id="7" name="Rectangle: Rounded Corners 6">
            <a:extLst>
              <a:ext uri="{FF2B5EF4-FFF2-40B4-BE49-F238E27FC236}">
                <a16:creationId xmlns:a16="http://schemas.microsoft.com/office/drawing/2014/main" id="{2DBA2668-19E6-44AD-A964-4B388AFE0F0B}"/>
              </a:ext>
            </a:extLst>
          </p:cNvPr>
          <p:cNvSpPr/>
          <p:nvPr/>
        </p:nvSpPr>
        <p:spPr>
          <a:xfrm>
            <a:off x="955732" y="3867325"/>
            <a:ext cx="4965511" cy="14037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rPr>
              <a:t>Lac La Biche County’s Land Use Bylaw 17-004 currently permits winter storage of piers and boatlifts between October 1 and May 31 (with conditions)</a:t>
            </a:r>
          </a:p>
          <a:p>
            <a:pPr algn="ctr"/>
            <a:r>
              <a:rPr lang="en-US" sz="1400" dirty="0">
                <a:solidFill>
                  <a:schemeClr val="bg1"/>
                </a:solidFill>
              </a:rPr>
              <a:t>Lac La Biche County’s Encroachment Reserve Policy PI-63-004 currently </a:t>
            </a:r>
            <a:r>
              <a:rPr lang="en-US" sz="1400" b="1" dirty="0">
                <a:solidFill>
                  <a:schemeClr val="bg1"/>
                </a:solidFill>
              </a:rPr>
              <a:t>prohibits</a:t>
            </a:r>
            <a:r>
              <a:rPr lang="en-US" sz="1400" dirty="0">
                <a:solidFill>
                  <a:schemeClr val="bg1"/>
                </a:solidFill>
              </a:rPr>
              <a:t> the storage of boats and trailers on ER lands.</a:t>
            </a:r>
            <a:endParaRPr lang="en-CA" sz="1400" dirty="0">
              <a:solidFill>
                <a:schemeClr val="bg1"/>
              </a:solidFill>
            </a:endParaRPr>
          </a:p>
        </p:txBody>
      </p:sp>
    </p:spTree>
    <p:extLst>
      <p:ext uri="{BB962C8B-B14F-4D97-AF65-F5344CB8AC3E}">
        <p14:creationId xmlns:p14="http://schemas.microsoft.com/office/powerpoint/2010/main" val="2337488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penalties</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395172"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512500" y="1826487"/>
            <a:ext cx="5157787" cy="3055068"/>
          </a:xfrm>
        </p:spPr>
        <p:txBody>
          <a:bodyPr>
            <a:normAutofit/>
          </a:bodyPr>
          <a:lstStyle/>
          <a:p>
            <a:r>
              <a:rPr lang="en-US" sz="2000" dirty="0"/>
              <a:t>A person who is guilty of an offence may pay the applicable penalty amount specified in Schedule “A” or a minimum penalty of $1,000.00 for a first offence and $2,500.00 for any subsequent offence for which a fine is not otherwise established in Schedule “A”</a:t>
            </a:r>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a:bodyPr>
          <a:lstStyle/>
          <a:p>
            <a:r>
              <a:rPr lang="en-US" sz="2000" dirty="0"/>
              <a:t>A person who is guilty of an offence is liable to a fine specified in Schedule “A” or a minimum penalty of $500.00 for a first offence doubling upon any subsequent offence for which a fine is not otherwise established in Schedule “A”. Fines and penalties shall not exceed more than $10,000 or to imprisonment for not more than one year, or both</a:t>
            </a:r>
          </a:p>
          <a:p>
            <a:endParaRPr lang="en-CA" dirty="0"/>
          </a:p>
        </p:txBody>
      </p:sp>
    </p:spTree>
    <p:extLst>
      <p:ext uri="{BB962C8B-B14F-4D97-AF65-F5344CB8AC3E}">
        <p14:creationId xmlns:p14="http://schemas.microsoft.com/office/powerpoint/2010/main" val="281740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512500" y="106130"/>
            <a:ext cx="10970149" cy="751121"/>
          </a:xfrm>
          <a:solidFill>
            <a:srgbClr val="90CEF2"/>
          </a:solidFill>
        </p:spPr>
        <p:txBody>
          <a:bodyPr>
            <a:noAutofit/>
          </a:bodyPr>
          <a:lstStyle/>
          <a:p>
            <a:pPr algn="ctr"/>
            <a:r>
              <a:rPr lang="en-US" sz="2800" dirty="0"/>
              <a:t>With respect to compliance and enforcement</a:t>
            </a:r>
            <a:endParaRPr lang="en-CA" sz="2800" u="sng" dirty="0">
              <a:ln>
                <a:solidFill>
                  <a:schemeClr val="accent2"/>
                </a:solidFill>
              </a:ln>
            </a:endParaRPr>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378394" y="857251"/>
            <a:ext cx="5157787" cy="823912"/>
          </a:xfrm>
        </p:spPr>
        <p:txBody>
          <a:bodyPr>
            <a:normAutofit/>
          </a:bodyPr>
          <a:lstStyle/>
          <a:p>
            <a:pPr algn="ctr"/>
            <a:r>
              <a:rPr lang="en-US" dirty="0"/>
              <a:t>2018 version of the draft Environmental Reserve Bylaw</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517395" y="1826487"/>
            <a:ext cx="5157787" cy="3055068"/>
          </a:xfrm>
        </p:spPr>
        <p:txBody>
          <a:bodyPr>
            <a:normAutofit fontScale="55000" lnSpcReduction="20000"/>
          </a:bodyPr>
          <a:lstStyle/>
          <a:p>
            <a:pPr marL="0" indent="0">
              <a:buNone/>
            </a:pPr>
            <a:r>
              <a:rPr lang="en-US" dirty="0"/>
              <a:t>Where the Designated Officer finds that a development or use of an environmental reserve is not in accordance with this Bylaw, the Designated Officer may, by Order to Remedy, order the person in possession of the adjacent land or the person responsible for the contravention or all or any of them to: </a:t>
            </a:r>
            <a:endParaRPr lang="en-CA" sz="2400" dirty="0"/>
          </a:p>
          <a:p>
            <a:pPr marL="971550" lvl="1" indent="-514350">
              <a:buFont typeface="+mj-lt"/>
              <a:buAutoNum type="romanLcPeriod"/>
            </a:pPr>
            <a:r>
              <a:rPr lang="en-US" dirty="0"/>
              <a:t>stop the development or use of the environmental reserve land in whole or in part as directed by the notice; and</a:t>
            </a:r>
            <a:endParaRPr lang="en-CA" sz="2200" dirty="0"/>
          </a:p>
          <a:p>
            <a:pPr marL="971550" lvl="1" indent="-514350">
              <a:buFont typeface="+mj-lt"/>
              <a:buAutoNum type="romanLcPeriod"/>
            </a:pPr>
            <a:r>
              <a:rPr lang="en-US" dirty="0"/>
              <a:t>demolish, remove, or replace the development and restore the natural features of the environmental reserve; and</a:t>
            </a:r>
            <a:endParaRPr lang="en-CA" sz="2200" dirty="0"/>
          </a:p>
          <a:p>
            <a:pPr marL="971550" lvl="1" indent="-514350">
              <a:buFont typeface="+mj-lt"/>
              <a:buAutoNum type="romanLcPeriod"/>
            </a:pPr>
            <a:r>
              <a:rPr lang="en-US" dirty="0"/>
              <a:t>take such other measures as are specified in the notice so that the development or use of the environmental reserve is in accordance with the Act, the regulations, a development permit, a subdivision approval, or this Bylaw, as the case may be.</a:t>
            </a:r>
            <a:endParaRPr lang="en-CA" sz="2200" dirty="0"/>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6109493" y="857251"/>
            <a:ext cx="5183188" cy="823912"/>
          </a:xfrm>
        </p:spPr>
        <p:txBody>
          <a:bodyPr>
            <a:normAutofit/>
          </a:bodyPr>
          <a:lstStyle/>
          <a:p>
            <a:pPr algn="ctr"/>
            <a:r>
              <a:rPr lang="en-US" dirty="0"/>
              <a:t>2020 version of the draft Environmental Reserve Bylaw</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6172200" y="1826487"/>
            <a:ext cx="5183188" cy="3055068"/>
          </a:xfrm>
        </p:spPr>
        <p:txBody>
          <a:bodyPr>
            <a:normAutofit fontScale="55000" lnSpcReduction="20000"/>
          </a:bodyPr>
          <a:lstStyle/>
          <a:p>
            <a:pPr marL="0" indent="0">
              <a:buNone/>
            </a:pPr>
            <a:r>
              <a:rPr lang="en-CA" dirty="0"/>
              <a:t>A Peace Officer is hereby authorized and empowered for the purposes of this Bylaw:</a:t>
            </a:r>
          </a:p>
          <a:p>
            <a:pPr marL="1028700" lvl="1" indent="-571500">
              <a:buFont typeface="+mj-lt"/>
              <a:buAutoNum type="romanLcPeriod"/>
            </a:pPr>
            <a:r>
              <a:rPr lang="en-CA" dirty="0"/>
              <a:t>to enforce any part of this Bylaw within the County; </a:t>
            </a:r>
          </a:p>
          <a:p>
            <a:pPr marL="1028700" lvl="1" indent="-571500">
              <a:buFont typeface="+mj-lt"/>
              <a:buAutoNum type="romanLcPeriod"/>
            </a:pPr>
            <a:r>
              <a:rPr lang="en-CA" dirty="0"/>
              <a:t>issue a Violation Ticket under of the Provincial Offences Procedure Act;</a:t>
            </a:r>
          </a:p>
          <a:p>
            <a:pPr marL="1028700" lvl="1" indent="-571500">
              <a:buFont typeface="+mj-lt"/>
              <a:buAutoNum type="romanLcPeriod"/>
            </a:pPr>
            <a:r>
              <a:rPr lang="en-CA" dirty="0"/>
              <a:t>access or enter upon any County owned land or structure located in whole or in part on County owned land at any time for inspection for compliance with or enforcement of this Bylaw; </a:t>
            </a:r>
          </a:p>
          <a:p>
            <a:pPr marL="1028700" lvl="1" indent="-571500">
              <a:buFont typeface="+mj-lt"/>
              <a:buAutoNum type="romanLcPeriod"/>
            </a:pPr>
            <a:r>
              <a:rPr lang="en-CA" dirty="0"/>
              <a:t>order any person to cease and desist any activity on County owned land, when, in the opinion of the Peace Officer, such activity may compromise the quality of the land, and order the remedy of any disturbed County owned land and; </a:t>
            </a:r>
          </a:p>
          <a:p>
            <a:pPr marL="1028700" lvl="1" indent="-571500">
              <a:buFont typeface="+mj-lt"/>
              <a:buAutoNum type="romanLcPeriod"/>
            </a:pPr>
            <a:r>
              <a:rPr lang="en-CA" dirty="0"/>
              <a:t>remove or seize and dispose of any unauthorized Encroachment, structure, or other item located in whole or in part on County owned land in contravention of this Bylaw or the Act. </a:t>
            </a:r>
          </a:p>
          <a:p>
            <a:endParaRPr lang="en-CA" dirty="0"/>
          </a:p>
        </p:txBody>
      </p:sp>
    </p:spTree>
    <p:extLst>
      <p:ext uri="{BB962C8B-B14F-4D97-AF65-F5344CB8AC3E}">
        <p14:creationId xmlns:p14="http://schemas.microsoft.com/office/powerpoint/2010/main" val="1040006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838200" y="214125"/>
            <a:ext cx="10515600" cy="910002"/>
          </a:xfrm>
          <a:solidFill>
            <a:srgbClr val="B6D907"/>
          </a:solidFill>
        </p:spPr>
        <p:txBody>
          <a:bodyPr>
            <a:normAutofit/>
          </a:bodyPr>
          <a:lstStyle/>
          <a:p>
            <a:pPr algn="ctr"/>
            <a:r>
              <a:rPr lang="en-US" sz="2800" dirty="0">
                <a:solidFill>
                  <a:schemeClr val="tx1">
                    <a:lumMod val="50000"/>
                  </a:schemeClr>
                </a:solidFill>
              </a:rPr>
              <a:t>Next Steps</a:t>
            </a:r>
            <a:endParaRPr lang="en-CA" sz="2800" dirty="0">
              <a:solidFill>
                <a:schemeClr val="tx1">
                  <a:lumMod val="50000"/>
                </a:schemeClr>
              </a:solidFill>
            </a:endParaRPr>
          </a:p>
        </p:txBody>
      </p:sp>
      <p:sp>
        <p:nvSpPr>
          <p:cNvPr id="8" name="Content Placeholder 7">
            <a:extLst>
              <a:ext uri="{FF2B5EF4-FFF2-40B4-BE49-F238E27FC236}">
                <a16:creationId xmlns:a16="http://schemas.microsoft.com/office/drawing/2014/main" id="{F7F068AC-639C-47D0-AD72-44991B3FCB9A}"/>
              </a:ext>
            </a:extLst>
          </p:cNvPr>
          <p:cNvSpPr>
            <a:spLocks noGrp="1"/>
          </p:cNvSpPr>
          <p:nvPr>
            <p:ph idx="1"/>
          </p:nvPr>
        </p:nvSpPr>
        <p:spPr>
          <a:xfrm>
            <a:off x="838200" y="1208015"/>
            <a:ext cx="10515600" cy="5078005"/>
          </a:xfrm>
        </p:spPr>
        <p:txBody>
          <a:bodyPr/>
          <a:lstStyle/>
          <a:p>
            <a:r>
              <a:rPr lang="en-US" sz="1900" dirty="0"/>
              <a:t>On December 8, 2020 Administration presented to Council an amended draft of Bylaw 20-036 for approval </a:t>
            </a:r>
          </a:p>
          <a:p>
            <a:r>
              <a:rPr lang="en-US" sz="1900" dirty="0"/>
              <a:t>Council has directed Administration conduct public engagement of the draft Environmental Reserve Bylaw prior to bringing it for first reading</a:t>
            </a:r>
          </a:p>
          <a:p>
            <a:r>
              <a:rPr lang="en-US" sz="1900" dirty="0"/>
              <a:t>Draft Bylaw 20-036 will be available on Lac La Biche County’s website and available for copies. The County’s email: </a:t>
            </a:r>
            <a:r>
              <a:rPr lang="en-US" sz="1900" dirty="0">
                <a:hlinkClick r:id="rId2"/>
              </a:rPr>
              <a:t>draftbylaw@laclabichecounty.com</a:t>
            </a:r>
            <a:r>
              <a:rPr lang="en-US" sz="1900" dirty="0"/>
              <a:t> will be reinstated immediately as an avenue for residents to provide their comments</a:t>
            </a:r>
          </a:p>
          <a:p>
            <a:r>
              <a:rPr lang="en-US" sz="1900" dirty="0"/>
              <a:t>Administration will prepare public consultation early in 2021 respecting all COVD-19 protocols and regulations</a:t>
            </a:r>
          </a:p>
          <a:p>
            <a:r>
              <a:rPr lang="en-US" sz="1900" dirty="0"/>
              <a:t>First reading to Bylaw 20-036 in the first quarter of 2021</a:t>
            </a:r>
          </a:p>
          <a:p>
            <a:endParaRPr lang="en-US" sz="2000" dirty="0"/>
          </a:p>
          <a:p>
            <a:endParaRPr lang="en-US" dirty="0"/>
          </a:p>
        </p:txBody>
      </p:sp>
    </p:spTree>
    <p:extLst>
      <p:ext uri="{BB962C8B-B14F-4D97-AF65-F5344CB8AC3E}">
        <p14:creationId xmlns:p14="http://schemas.microsoft.com/office/powerpoint/2010/main" val="303620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6098-5300-4CD2-97C2-26D6AA71E8A6}"/>
              </a:ext>
            </a:extLst>
          </p:cNvPr>
          <p:cNvSpPr>
            <a:spLocks noGrp="1"/>
          </p:cNvSpPr>
          <p:nvPr>
            <p:ph type="title"/>
          </p:nvPr>
        </p:nvSpPr>
        <p:spPr>
          <a:xfrm>
            <a:off x="839788" y="365125"/>
            <a:ext cx="10515600" cy="963391"/>
          </a:xfrm>
          <a:solidFill>
            <a:srgbClr val="F3B821"/>
          </a:solidFill>
        </p:spPr>
        <p:txBody>
          <a:bodyPr>
            <a:normAutofit/>
          </a:bodyPr>
          <a:lstStyle/>
          <a:p>
            <a:pPr algn="ctr"/>
            <a:r>
              <a:rPr lang="en-US" sz="2800" dirty="0"/>
              <a:t>Please feel free to contact us:</a:t>
            </a:r>
            <a:endParaRPr lang="en-CA" sz="2800" dirty="0"/>
          </a:p>
        </p:txBody>
      </p:sp>
      <p:sp>
        <p:nvSpPr>
          <p:cNvPr id="3" name="Text Placeholder 2">
            <a:extLst>
              <a:ext uri="{FF2B5EF4-FFF2-40B4-BE49-F238E27FC236}">
                <a16:creationId xmlns:a16="http://schemas.microsoft.com/office/drawing/2014/main" id="{0D83F5E0-21F7-4C1A-A545-59B844591AD7}"/>
              </a:ext>
            </a:extLst>
          </p:cNvPr>
          <p:cNvSpPr>
            <a:spLocks noGrp="1"/>
          </p:cNvSpPr>
          <p:nvPr>
            <p:ph type="body" idx="1"/>
          </p:nvPr>
        </p:nvSpPr>
        <p:spPr>
          <a:xfrm>
            <a:off x="1166328" y="1726831"/>
            <a:ext cx="1205250" cy="476356"/>
          </a:xfrm>
        </p:spPr>
        <p:txBody>
          <a:bodyPr/>
          <a:lstStyle/>
          <a:p>
            <a:r>
              <a:rPr lang="en-US" dirty="0"/>
              <a:t>Email:</a:t>
            </a:r>
            <a:endParaRPr lang="en-CA" dirty="0"/>
          </a:p>
        </p:txBody>
      </p:sp>
      <p:sp>
        <p:nvSpPr>
          <p:cNvPr id="4" name="Content Placeholder 3">
            <a:extLst>
              <a:ext uri="{FF2B5EF4-FFF2-40B4-BE49-F238E27FC236}">
                <a16:creationId xmlns:a16="http://schemas.microsoft.com/office/drawing/2014/main" id="{0C9C5F35-08BB-488A-9DD9-1F821EFBD2F2}"/>
              </a:ext>
            </a:extLst>
          </p:cNvPr>
          <p:cNvSpPr>
            <a:spLocks noGrp="1"/>
          </p:cNvSpPr>
          <p:nvPr>
            <p:ph sz="half" idx="2"/>
          </p:nvPr>
        </p:nvSpPr>
        <p:spPr>
          <a:xfrm>
            <a:off x="1166328" y="2162313"/>
            <a:ext cx="5276426" cy="667226"/>
          </a:xfrm>
        </p:spPr>
        <p:txBody>
          <a:bodyPr>
            <a:normAutofit fontScale="92500"/>
          </a:bodyPr>
          <a:lstStyle/>
          <a:p>
            <a:pPr marL="0" indent="0">
              <a:buNone/>
            </a:pPr>
            <a:r>
              <a:rPr lang="en-US" dirty="0"/>
              <a:t>draftbylaw@laclabichecounty.com</a:t>
            </a:r>
            <a:endParaRPr lang="en-CA" dirty="0"/>
          </a:p>
        </p:txBody>
      </p:sp>
      <p:sp>
        <p:nvSpPr>
          <p:cNvPr id="5" name="Text Placeholder 4">
            <a:extLst>
              <a:ext uri="{FF2B5EF4-FFF2-40B4-BE49-F238E27FC236}">
                <a16:creationId xmlns:a16="http://schemas.microsoft.com/office/drawing/2014/main" id="{1FFB2E5C-0863-499B-A588-487A0CA2AE96}"/>
              </a:ext>
            </a:extLst>
          </p:cNvPr>
          <p:cNvSpPr>
            <a:spLocks noGrp="1"/>
          </p:cNvSpPr>
          <p:nvPr>
            <p:ph type="body" sz="quarter" idx="3"/>
          </p:nvPr>
        </p:nvSpPr>
        <p:spPr>
          <a:xfrm>
            <a:off x="1166328" y="2818374"/>
            <a:ext cx="1660816" cy="470853"/>
          </a:xfrm>
        </p:spPr>
        <p:txBody>
          <a:bodyPr/>
          <a:lstStyle/>
          <a:p>
            <a:r>
              <a:rPr lang="en-US" dirty="0"/>
              <a:t>Call:</a:t>
            </a:r>
            <a:endParaRPr lang="en-CA" dirty="0"/>
          </a:p>
        </p:txBody>
      </p:sp>
      <p:sp>
        <p:nvSpPr>
          <p:cNvPr id="6" name="Content Placeholder 5">
            <a:extLst>
              <a:ext uri="{FF2B5EF4-FFF2-40B4-BE49-F238E27FC236}">
                <a16:creationId xmlns:a16="http://schemas.microsoft.com/office/drawing/2014/main" id="{1AD9167A-2F78-40CB-AF67-18FD7F9B4612}"/>
              </a:ext>
            </a:extLst>
          </p:cNvPr>
          <p:cNvSpPr>
            <a:spLocks noGrp="1"/>
          </p:cNvSpPr>
          <p:nvPr>
            <p:ph sz="quarter" idx="4"/>
          </p:nvPr>
        </p:nvSpPr>
        <p:spPr>
          <a:xfrm>
            <a:off x="1166328" y="3332159"/>
            <a:ext cx="2883158" cy="641830"/>
          </a:xfrm>
        </p:spPr>
        <p:txBody>
          <a:bodyPr>
            <a:normAutofit fontScale="92500"/>
          </a:bodyPr>
          <a:lstStyle/>
          <a:p>
            <a:pPr marL="0" indent="0">
              <a:buNone/>
            </a:pPr>
            <a:r>
              <a:rPr lang="en-US" dirty="0"/>
              <a:t>1-780-623-6775</a:t>
            </a:r>
            <a:endParaRPr lang="en-CA" dirty="0"/>
          </a:p>
        </p:txBody>
      </p:sp>
      <p:sp>
        <p:nvSpPr>
          <p:cNvPr id="7" name="Text Placeholder 2">
            <a:extLst>
              <a:ext uri="{FF2B5EF4-FFF2-40B4-BE49-F238E27FC236}">
                <a16:creationId xmlns:a16="http://schemas.microsoft.com/office/drawing/2014/main" id="{4AB37F87-79F2-4D47-AFCF-7037F4D6B8CD}"/>
              </a:ext>
            </a:extLst>
          </p:cNvPr>
          <p:cNvSpPr txBox="1">
            <a:spLocks/>
          </p:cNvSpPr>
          <p:nvPr/>
        </p:nvSpPr>
        <p:spPr>
          <a:xfrm>
            <a:off x="7279676" y="1517500"/>
            <a:ext cx="912602" cy="648811"/>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accent6">
                    <a:lumMod val="75000"/>
                    <a:lumOff val="25000"/>
                  </a:schemeClr>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US" dirty="0"/>
              <a:t>Mail:</a:t>
            </a:r>
            <a:endParaRPr lang="en-CA" dirty="0"/>
          </a:p>
        </p:txBody>
      </p:sp>
      <p:sp>
        <p:nvSpPr>
          <p:cNvPr id="8" name="Content Placeholder 3">
            <a:extLst>
              <a:ext uri="{FF2B5EF4-FFF2-40B4-BE49-F238E27FC236}">
                <a16:creationId xmlns:a16="http://schemas.microsoft.com/office/drawing/2014/main" id="{1B6FB549-52C7-4D05-BDE6-DAB15E239052}"/>
              </a:ext>
            </a:extLst>
          </p:cNvPr>
          <p:cNvSpPr txBox="1">
            <a:spLocks/>
          </p:cNvSpPr>
          <p:nvPr/>
        </p:nvSpPr>
        <p:spPr>
          <a:xfrm>
            <a:off x="7279676" y="2213995"/>
            <a:ext cx="3946572" cy="120875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6">
                    <a:lumMod val="75000"/>
                    <a:lumOff val="2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6">
                    <a:lumMod val="75000"/>
                    <a:lumOff val="2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lumOff val="2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lumOff val="2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lumOff val="2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Lac La Biche County</a:t>
            </a:r>
          </a:p>
          <a:p>
            <a:pPr marL="0" indent="0">
              <a:buNone/>
            </a:pPr>
            <a:r>
              <a:rPr lang="en-US" dirty="0"/>
              <a:t>PO Box 1679</a:t>
            </a:r>
          </a:p>
          <a:p>
            <a:pPr marL="0" indent="0">
              <a:buNone/>
            </a:pPr>
            <a:r>
              <a:rPr lang="en-CA" dirty="0"/>
              <a:t>Lac La Biche, AB T0A 2C0</a:t>
            </a:r>
          </a:p>
        </p:txBody>
      </p:sp>
      <p:pic>
        <p:nvPicPr>
          <p:cNvPr id="11" name="Picture 10" descr="A picture containing background pattern&#10;&#10;Description automatically generated">
            <a:extLst>
              <a:ext uri="{FF2B5EF4-FFF2-40B4-BE49-F238E27FC236}">
                <a16:creationId xmlns:a16="http://schemas.microsoft.com/office/drawing/2014/main" id="{45F3E603-5CE3-428B-937E-234AFDBD12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139" y="1664279"/>
            <a:ext cx="492187" cy="492187"/>
          </a:xfrm>
          <a:prstGeom prst="rect">
            <a:avLst/>
          </a:prstGeom>
        </p:spPr>
      </p:pic>
      <p:pic>
        <p:nvPicPr>
          <p:cNvPr id="13" name="Picture 12" descr="Icon&#10;&#10;Description automatically generated">
            <a:extLst>
              <a:ext uri="{FF2B5EF4-FFF2-40B4-BE49-F238E27FC236}">
                <a16:creationId xmlns:a16="http://schemas.microsoft.com/office/drawing/2014/main" id="{780802E5-1564-47E2-AACC-F6B27DC628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618" y="3082208"/>
            <a:ext cx="570866" cy="570866"/>
          </a:xfrm>
          <a:prstGeom prst="rect">
            <a:avLst/>
          </a:prstGeom>
        </p:spPr>
      </p:pic>
      <p:pic>
        <p:nvPicPr>
          <p:cNvPr id="15" name="Picture 14" descr="A picture containing shape&#10;&#10;Description automatically generated">
            <a:extLst>
              <a:ext uri="{FF2B5EF4-FFF2-40B4-BE49-F238E27FC236}">
                <a16:creationId xmlns:a16="http://schemas.microsoft.com/office/drawing/2014/main" id="{E12A1ABA-A35C-48A2-99DD-B0F2898988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7147" y="1678478"/>
            <a:ext cx="586273" cy="586273"/>
          </a:xfrm>
          <a:prstGeom prst="rect">
            <a:avLst/>
          </a:prstGeom>
        </p:spPr>
      </p:pic>
      <p:sp>
        <p:nvSpPr>
          <p:cNvPr id="17" name="TextBox 16">
            <a:extLst>
              <a:ext uri="{FF2B5EF4-FFF2-40B4-BE49-F238E27FC236}">
                <a16:creationId xmlns:a16="http://schemas.microsoft.com/office/drawing/2014/main" id="{0AFF4406-CD68-4414-ABB4-5358D0920572}"/>
              </a:ext>
            </a:extLst>
          </p:cNvPr>
          <p:cNvSpPr txBox="1"/>
          <p:nvPr/>
        </p:nvSpPr>
        <p:spPr>
          <a:xfrm>
            <a:off x="580618" y="4188909"/>
            <a:ext cx="10556288" cy="1138773"/>
          </a:xfrm>
          <a:prstGeom prst="rect">
            <a:avLst/>
          </a:prstGeom>
          <a:noFill/>
        </p:spPr>
        <p:txBody>
          <a:bodyPr wrap="none" rtlCol="0">
            <a:spAutoFit/>
          </a:bodyPr>
          <a:lstStyle/>
          <a:p>
            <a:r>
              <a:rPr lang="en-US" sz="2000" dirty="0">
                <a:solidFill>
                  <a:schemeClr val="accent6"/>
                </a:solidFill>
              </a:rPr>
              <a:t>Lac La Biche County’s Planning and Development Department and Environmental Services</a:t>
            </a:r>
          </a:p>
          <a:p>
            <a:r>
              <a:rPr lang="en-US" sz="2000" dirty="0">
                <a:solidFill>
                  <a:schemeClr val="accent6"/>
                </a:solidFill>
              </a:rPr>
              <a:t>are located at the County Center office: 13422 HWY 881</a:t>
            </a:r>
          </a:p>
          <a:p>
            <a:endParaRPr lang="en-US" sz="800" dirty="0">
              <a:solidFill>
                <a:schemeClr val="accent6"/>
              </a:solidFill>
            </a:endParaRPr>
          </a:p>
          <a:p>
            <a:r>
              <a:rPr lang="en-US" sz="2000" dirty="0">
                <a:solidFill>
                  <a:schemeClr val="accent6"/>
                </a:solidFill>
              </a:rPr>
              <a:t>Please call in advance to schedule an in-person appointment</a:t>
            </a:r>
            <a:endParaRPr lang="en-CA" sz="2000" dirty="0">
              <a:solidFill>
                <a:schemeClr val="accent6"/>
              </a:solidFill>
            </a:endParaRPr>
          </a:p>
        </p:txBody>
      </p:sp>
    </p:spTree>
    <p:extLst>
      <p:ext uri="{BB962C8B-B14F-4D97-AF65-F5344CB8AC3E}">
        <p14:creationId xmlns:p14="http://schemas.microsoft.com/office/powerpoint/2010/main" val="2960369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Lac La Biche County">
      <a:dk1>
        <a:srgbClr val="44546A"/>
      </a:dk1>
      <a:lt1>
        <a:srgbClr val="FFFFFF"/>
      </a:lt1>
      <a:dk2>
        <a:srgbClr val="9CC3E5"/>
      </a:dk2>
      <a:lt2>
        <a:srgbClr val="DEEBF6"/>
      </a:lt2>
      <a:accent1>
        <a:srgbClr val="0A8F8F"/>
      </a:accent1>
      <a:accent2>
        <a:srgbClr val="90CEF2"/>
      </a:accent2>
      <a:accent3>
        <a:srgbClr val="F3B821"/>
      </a:accent3>
      <a:accent4>
        <a:srgbClr val="B6D907"/>
      </a:accent4>
      <a:accent5>
        <a:srgbClr val="008FCE"/>
      </a:accent5>
      <a:accent6>
        <a:srgbClr val="000000"/>
      </a:accent6>
      <a:hlink>
        <a:srgbClr val="0563C1"/>
      </a:hlink>
      <a:folHlink>
        <a:srgbClr val="00B0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7405</TotalTime>
  <Words>2560</Words>
  <Application>Microsoft Office PowerPoint</Application>
  <PresentationFormat>Widescreen</PresentationFormat>
  <Paragraphs>161</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Wingdings</vt:lpstr>
      <vt:lpstr>Office Theme</vt:lpstr>
      <vt:lpstr>Environmental  Reserve Bylaw Highlights</vt:lpstr>
      <vt:lpstr>What is the purpose of Environmental Reserve Lands?</vt:lpstr>
      <vt:lpstr>Existing Regulations:</vt:lpstr>
      <vt:lpstr>What if we stayed with status quo  (Current MGA, Land Use Bylaw &amp; Policy Regulations)</vt:lpstr>
      <vt:lpstr>Why an Environmental Reserve Bylaw?</vt:lpstr>
      <vt:lpstr>With respect to vegetation maintenance</vt:lpstr>
      <vt:lpstr>With respect to restrictions on prohibited activity</vt:lpstr>
      <vt:lpstr>With respect to access</vt:lpstr>
      <vt:lpstr>With respect to major existing encroachments</vt:lpstr>
      <vt:lpstr>With respect to new major encroachments</vt:lpstr>
      <vt:lpstr>With respect to minor encroachments</vt:lpstr>
      <vt:lpstr>With respect to temporary piers and boatlifts</vt:lpstr>
      <vt:lpstr>With respect to penalties</vt:lpstr>
      <vt:lpstr>With respect to compliance and enforcement</vt:lpstr>
      <vt:lpstr>Next Steps</vt:lpstr>
      <vt:lpstr>Please feel free to 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Dyck-Gamble</dc:creator>
  <cp:lastModifiedBy>Diane Cloutier</cp:lastModifiedBy>
  <cp:revision>67</cp:revision>
  <dcterms:created xsi:type="dcterms:W3CDTF">2019-06-10T15:26:19Z</dcterms:created>
  <dcterms:modified xsi:type="dcterms:W3CDTF">2020-12-10T14:46:14Z</dcterms:modified>
</cp:coreProperties>
</file>